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59" r:id="rId3"/>
  </p:sldMasterIdLst>
  <p:notesMasterIdLst>
    <p:notesMasterId r:id="rId40"/>
  </p:notesMasterIdLst>
  <p:sldIdLst>
    <p:sldId id="314" r:id="rId4"/>
    <p:sldId id="325" r:id="rId5"/>
    <p:sldId id="262" r:id="rId6"/>
    <p:sldId id="260" r:id="rId7"/>
    <p:sldId id="263" r:id="rId8"/>
    <p:sldId id="264" r:id="rId9"/>
    <p:sldId id="269" r:id="rId10"/>
    <p:sldId id="267" r:id="rId11"/>
    <p:sldId id="258" r:id="rId12"/>
    <p:sldId id="268" r:id="rId13"/>
    <p:sldId id="279" r:id="rId14"/>
    <p:sldId id="316" r:id="rId15"/>
    <p:sldId id="300" r:id="rId16"/>
    <p:sldId id="345" r:id="rId17"/>
    <p:sldId id="326" r:id="rId18"/>
    <p:sldId id="344" r:id="rId19"/>
    <p:sldId id="333" r:id="rId20"/>
    <p:sldId id="335" r:id="rId21"/>
    <p:sldId id="337" r:id="rId22"/>
    <p:sldId id="338" r:id="rId23"/>
    <p:sldId id="346" r:id="rId24"/>
    <p:sldId id="340" r:id="rId25"/>
    <p:sldId id="341" r:id="rId26"/>
    <p:sldId id="328" r:id="rId27"/>
    <p:sldId id="321" r:id="rId28"/>
    <p:sldId id="330" r:id="rId29"/>
    <p:sldId id="309" r:id="rId30"/>
    <p:sldId id="312" r:id="rId31"/>
    <p:sldId id="319" r:id="rId32"/>
    <p:sldId id="349" r:id="rId33"/>
    <p:sldId id="353" r:id="rId34"/>
    <p:sldId id="350" r:id="rId35"/>
    <p:sldId id="352" r:id="rId36"/>
    <p:sldId id="356" r:id="rId37"/>
    <p:sldId id="354" r:id="rId38"/>
    <p:sldId id="355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Gill Sans" panose="020B0600000101010101" charset="0"/>
      <p:regular r:id="rId47"/>
      <p:bold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4" roundtripDataSignature="AMtx7mgXtC+Mnqu8cVWJfoBIRpKgZGkK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eka@naver.com" initials="f" lastIdx="1" clrIdx="0">
    <p:extLst>
      <p:ext uri="{19B8F6BF-5375-455C-9EA6-DF929625EA0E}">
        <p15:presenceInfo xmlns:p15="http://schemas.microsoft.com/office/powerpoint/2012/main" userId="09535872d8418630" providerId="Windows Live"/>
      </p:ext>
    </p:extLst>
  </p:cmAuthor>
  <p:cmAuthor id="2" name=" " initials="" lastIdx="2" clrIdx="1">
    <p:extLst>
      <p:ext uri="{19B8F6BF-5375-455C-9EA6-DF929625EA0E}">
        <p15:presenceInfo xmlns:p15="http://schemas.microsoft.com/office/powerpoint/2012/main" userId="dc0d4b7d788b9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CCC1DA"/>
    <a:srgbClr val="B7DEE8"/>
    <a:srgbClr val="E6E8F5"/>
    <a:srgbClr val="E6E6E6"/>
    <a:srgbClr val="000000"/>
    <a:srgbClr val="6699FF"/>
    <a:srgbClr val="FFE4BD"/>
    <a:srgbClr val="FF9900"/>
    <a:srgbClr val="EB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E1B63-598F-4A7D-AB41-1C14FDE2E945}">
  <a:tblStyle styleId="{969E1B63-598F-4A7D-AB41-1C14FDE2E94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93001-2723-46ED-AE02-63A338286C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226" autoAdjust="0"/>
  </p:normalViewPr>
  <p:slideViewPr>
    <p:cSldViewPr snapToGrid="0">
      <p:cViewPr>
        <p:scale>
          <a:sx n="66" d="100"/>
          <a:sy n="66" d="100"/>
        </p:scale>
        <p:origin x="1243" y="413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1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74" Type="http://customschemas.google.com/relationships/presentationmetadata" Target="meta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823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19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380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19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53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42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2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/>
          <p:nvPr/>
        </p:nvSpPr>
        <p:spPr>
          <a:xfrm>
            <a:off x="0" y="6"/>
            <a:ext cx="12192000" cy="4001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" name="Google Shape;26;p60"/>
          <p:cNvCxnSpPr/>
          <p:nvPr/>
        </p:nvCxnSpPr>
        <p:spPr>
          <a:xfrm>
            <a:off x="440899" y="911002"/>
            <a:ext cx="111372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60"/>
          <p:cNvSpPr/>
          <p:nvPr/>
        </p:nvSpPr>
        <p:spPr>
          <a:xfrm>
            <a:off x="239349" y="99140"/>
            <a:ext cx="116172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 용사 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</a:t>
            </a:r>
            <a:endParaRPr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5;p60">
            <a:extLst>
              <a:ext uri="{FF2B5EF4-FFF2-40B4-BE49-F238E27FC236}">
                <a16:creationId xmlns:a16="http://schemas.microsoft.com/office/drawing/2014/main" id="{5B61AEB8-C45A-47D8-96C7-43B9CE3A660D}"/>
              </a:ext>
            </a:extLst>
          </p:cNvPr>
          <p:cNvSpPr/>
          <p:nvPr userDrawn="1"/>
        </p:nvSpPr>
        <p:spPr>
          <a:xfrm>
            <a:off x="0" y="6758860"/>
            <a:ext cx="12192000" cy="991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6758860"/>
            <a:ext cx="12192000" cy="991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4;p60">
            <a:extLst>
              <a:ext uri="{FF2B5EF4-FFF2-40B4-BE49-F238E27FC236}">
                <a16:creationId xmlns:a16="http://schemas.microsoft.com/office/drawing/2014/main" id="{0503C4F9-DC78-4C15-B82C-13EF362782CA}"/>
              </a:ext>
            </a:extLst>
          </p:cNvPr>
          <p:cNvSpPr/>
          <p:nvPr userDrawn="1"/>
        </p:nvSpPr>
        <p:spPr>
          <a:xfrm>
            <a:off x="0" y="6"/>
            <a:ext cx="12192000" cy="4001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7;p60">
            <a:extLst>
              <a:ext uri="{FF2B5EF4-FFF2-40B4-BE49-F238E27FC236}">
                <a16:creationId xmlns:a16="http://schemas.microsoft.com/office/drawing/2014/main" id="{382F9B06-0D0D-4436-AF5E-7F275C54F829}"/>
              </a:ext>
            </a:extLst>
          </p:cNvPr>
          <p:cNvSpPr/>
          <p:nvPr userDrawn="1"/>
        </p:nvSpPr>
        <p:spPr>
          <a:xfrm>
            <a:off x="239349" y="99140"/>
            <a:ext cx="116172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 용사 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</a:t>
            </a:r>
            <a:endParaRPr lang="ko-KR" altLang="en-US"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783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AB1A3-7A13-4F58-BC10-C6F201F1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803493"/>
            <a:ext cx="11720660" cy="1984649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80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01BC-3FFB-4B2E-84B7-E8536DA8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2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BE70B-D58D-41CB-9FED-3AE2B67A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0C454-9D4A-45A8-B674-E56D9DC1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9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01BC-3FFB-4B2E-84B7-E8536DA8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7F0BF-A1CF-40D9-891F-338C5CB2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8D143-96A3-4A0E-973B-3B11A0838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88A87-A5D4-4DD8-941A-CC15875E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5AD9-402F-465F-917B-9342787D122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14329-EE24-4EB5-97AD-6320617A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6801-A736-4BA6-9D55-53C1059A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0B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4910699-BD50-445C-BB6D-4A207CDE9532}"/>
              </a:ext>
            </a:extLst>
          </p:cNvPr>
          <p:cNvSpPr/>
          <p:nvPr userDrawn="1"/>
        </p:nvSpPr>
        <p:spPr>
          <a:xfrm>
            <a:off x="120073" y="108155"/>
            <a:ext cx="11951854" cy="6658405"/>
          </a:xfrm>
          <a:custGeom>
            <a:avLst/>
            <a:gdLst>
              <a:gd name="connsiteX0" fmla="*/ 80146 w 11951854"/>
              <a:gd name="connsiteY0" fmla="*/ 0 h 6858000"/>
              <a:gd name="connsiteX1" fmla="*/ 11871708 w 11951854"/>
              <a:gd name="connsiteY1" fmla="*/ 0 h 6858000"/>
              <a:gd name="connsiteX2" fmla="*/ 11951854 w 11951854"/>
              <a:gd name="connsiteY2" fmla="*/ 80146 h 6858000"/>
              <a:gd name="connsiteX3" fmla="*/ 11951854 w 11951854"/>
              <a:gd name="connsiteY3" fmla="*/ 474036 h 6858000"/>
              <a:gd name="connsiteX4" fmla="*/ 11871708 w 11951854"/>
              <a:gd name="connsiteY4" fmla="*/ 554182 h 6858000"/>
              <a:gd name="connsiteX5" fmla="*/ 11760092 w 11951854"/>
              <a:gd name="connsiteY5" fmla="*/ 554182 h 6858000"/>
              <a:gd name="connsiteX6" fmla="*/ 11951854 w 11951854"/>
              <a:gd name="connsiteY6" fmla="*/ 745944 h 6858000"/>
              <a:gd name="connsiteX7" fmla="*/ 11951854 w 11951854"/>
              <a:gd name="connsiteY7" fmla="*/ 6666238 h 6858000"/>
              <a:gd name="connsiteX8" fmla="*/ 11760092 w 11951854"/>
              <a:gd name="connsiteY8" fmla="*/ 6858000 h 6858000"/>
              <a:gd name="connsiteX9" fmla="*/ 191762 w 11951854"/>
              <a:gd name="connsiteY9" fmla="*/ 6858000 h 6858000"/>
              <a:gd name="connsiteX10" fmla="*/ 0 w 11951854"/>
              <a:gd name="connsiteY10" fmla="*/ 6666238 h 6858000"/>
              <a:gd name="connsiteX11" fmla="*/ 0 w 11951854"/>
              <a:gd name="connsiteY11" fmla="*/ 745944 h 6858000"/>
              <a:gd name="connsiteX12" fmla="*/ 191762 w 11951854"/>
              <a:gd name="connsiteY12" fmla="*/ 554182 h 6858000"/>
              <a:gd name="connsiteX13" fmla="*/ 80146 w 11951854"/>
              <a:gd name="connsiteY13" fmla="*/ 554182 h 6858000"/>
              <a:gd name="connsiteX14" fmla="*/ 0 w 11951854"/>
              <a:gd name="connsiteY14" fmla="*/ 474036 h 6858000"/>
              <a:gd name="connsiteX15" fmla="*/ 0 w 11951854"/>
              <a:gd name="connsiteY15" fmla="*/ 80146 h 6858000"/>
              <a:gd name="connsiteX16" fmla="*/ 80146 w 11951854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51854" h="6858000">
                <a:moveTo>
                  <a:pt x="80146" y="0"/>
                </a:moveTo>
                <a:lnTo>
                  <a:pt x="11871708" y="0"/>
                </a:lnTo>
                <a:cubicBezTo>
                  <a:pt x="11915971" y="0"/>
                  <a:pt x="11951854" y="35883"/>
                  <a:pt x="11951854" y="80146"/>
                </a:cubicBezTo>
                <a:lnTo>
                  <a:pt x="11951854" y="474036"/>
                </a:lnTo>
                <a:cubicBezTo>
                  <a:pt x="11951854" y="518299"/>
                  <a:pt x="11915971" y="554182"/>
                  <a:pt x="11871708" y="554182"/>
                </a:cubicBezTo>
                <a:lnTo>
                  <a:pt x="11760092" y="554182"/>
                </a:lnTo>
                <a:cubicBezTo>
                  <a:pt x="11865999" y="554182"/>
                  <a:pt x="11951854" y="640037"/>
                  <a:pt x="11951854" y="745944"/>
                </a:cubicBezTo>
                <a:lnTo>
                  <a:pt x="11951854" y="6666238"/>
                </a:lnTo>
                <a:cubicBezTo>
                  <a:pt x="11951854" y="6772145"/>
                  <a:pt x="11865999" y="6858000"/>
                  <a:pt x="11760092" y="6858000"/>
                </a:cubicBezTo>
                <a:lnTo>
                  <a:pt x="191762" y="6858000"/>
                </a:lnTo>
                <a:cubicBezTo>
                  <a:pt x="85855" y="6858000"/>
                  <a:pt x="0" y="6772145"/>
                  <a:pt x="0" y="6666238"/>
                </a:cubicBezTo>
                <a:lnTo>
                  <a:pt x="0" y="745944"/>
                </a:lnTo>
                <a:cubicBezTo>
                  <a:pt x="0" y="640037"/>
                  <a:pt x="85855" y="554182"/>
                  <a:pt x="191762" y="554182"/>
                </a:cubicBezTo>
                <a:lnTo>
                  <a:pt x="80146" y="554182"/>
                </a:lnTo>
                <a:cubicBezTo>
                  <a:pt x="35883" y="554182"/>
                  <a:pt x="0" y="518299"/>
                  <a:pt x="0" y="474036"/>
                </a:cubicBezTo>
                <a:lnTo>
                  <a:pt x="0" y="80146"/>
                </a:lnTo>
                <a:cubicBezTo>
                  <a:pt x="0" y="35883"/>
                  <a:pt x="35883" y="0"/>
                  <a:pt x="801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F8EC22-46CC-49B4-B796-4909D541FB4D}"/>
              </a:ext>
            </a:extLst>
          </p:cNvPr>
          <p:cNvSpPr/>
          <p:nvPr userDrawn="1"/>
        </p:nvSpPr>
        <p:spPr>
          <a:xfrm>
            <a:off x="203200" y="223520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0B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8CDCBA-B2CB-4443-8C98-7D392B13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08EEF-8EFE-4567-9988-162F9364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700D5-4A44-4FDD-8697-64D5A796C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5AD9-402F-465F-917B-9342787D1223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972CE-4118-442F-9CF9-8F388EB3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8B597-267B-4EBC-948B-C0272EE8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2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7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microsoft.com/office/2007/relationships/hdphoto" Target="../media/hdphoto4.wdp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jpg"/><Relationship Id="rId2" Type="http://schemas.openxmlformats.org/officeDocument/2006/relationships/hyperlink" Target="http://www.thisisgame.com/webzine/news/nboard/263/?n=99715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3.jpe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jpe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9BB48-58E9-459C-8B99-F219D1B3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  <a:ea typeface="+mn-ea"/>
              </a:rPr>
              <a:t>플레이 목표를 편리하게 확인 하는 </a:t>
            </a:r>
            <a:r>
              <a:rPr lang="en-US" altLang="ko-KR" sz="2800" b="1" dirty="0">
                <a:latin typeface="+mn-ea"/>
                <a:ea typeface="+mn-ea"/>
              </a:rPr>
              <a:t>UI</a:t>
            </a:r>
            <a:br>
              <a:rPr lang="en-US" altLang="ko-KR" sz="2800" b="1" dirty="0">
                <a:latin typeface="+mn-ea"/>
                <a:ea typeface="+mn-ea"/>
              </a:rPr>
            </a:br>
            <a:r>
              <a:rPr lang="ko-KR" altLang="en-US" sz="2800" b="1" dirty="0">
                <a:latin typeface="+mn-ea"/>
                <a:ea typeface="+mn-ea"/>
              </a:rPr>
              <a:t>닥</a:t>
            </a:r>
            <a:r>
              <a:rPr lang="en-US" altLang="ko-KR" sz="2800" b="1" dirty="0">
                <a:latin typeface="+mn-ea"/>
                <a:ea typeface="+mn-ea"/>
              </a:rPr>
              <a:t>.</a:t>
            </a:r>
            <a:r>
              <a:rPr lang="ko-KR" altLang="en-US" sz="2800" b="1" dirty="0">
                <a:latin typeface="+mn-ea"/>
                <a:ea typeface="+mn-ea"/>
              </a:rPr>
              <a:t>돌 용사 </a:t>
            </a:r>
            <a:r>
              <a:rPr lang="en-US" altLang="ko-KR" sz="2800" b="1" dirty="0">
                <a:latin typeface="+mn-ea"/>
                <a:ea typeface="+mn-ea"/>
              </a:rPr>
              <a:t>UI </a:t>
            </a:r>
            <a:r>
              <a:rPr lang="ko-KR" altLang="en-US" sz="2800" b="1" dirty="0">
                <a:latin typeface="+mn-ea"/>
                <a:ea typeface="+mn-ea"/>
              </a:rPr>
              <a:t>기획서</a:t>
            </a:r>
            <a:endParaRPr lang="en-US" sz="2800" b="1" dirty="0">
              <a:latin typeface="+mn-ea"/>
              <a:ea typeface="+mn-ea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AB84430-57B4-4B14-848C-CAB8A955F1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255180"/>
            <a:ext cx="12192000" cy="1655762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작성자</a:t>
            </a:r>
            <a:r>
              <a:rPr lang="en-US" altLang="ko-KR" dirty="0">
                <a:latin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</a:rPr>
              <a:t>김광현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algn="ctr"/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dirty="0">
                <a:latin typeface="맑은 고딕" panose="020B0503020000020004" pitchFamily="50" charset="-127"/>
              </a:rPr>
              <a:t>시간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6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6BB1-1FA5-4B88-B58D-A325BC3F5FD5}"/>
              </a:ext>
            </a:extLst>
          </p:cNvPr>
          <p:cNvSpPr/>
          <p:nvPr/>
        </p:nvSpPr>
        <p:spPr>
          <a:xfrm>
            <a:off x="373148" y="1033930"/>
            <a:ext cx="1277851" cy="1828800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DFF6D0-5FA2-4404-8504-BBE0429C5CD2}"/>
              </a:ext>
            </a:extLst>
          </p:cNvPr>
          <p:cNvSpPr/>
          <p:nvPr/>
        </p:nvSpPr>
        <p:spPr>
          <a:xfrm>
            <a:off x="4861558" y="1033929"/>
            <a:ext cx="6957294" cy="182880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대학교에 진학 한 뒤 아르바이트와 학업에 치이며 얻은 스트레스를 게임으로 풀고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평소에 게임에 돈을 쓰진 않으나 </a:t>
            </a:r>
            <a:r>
              <a:rPr lang="en-US" altLang="ko-KR" sz="1100" dirty="0">
                <a:solidFill>
                  <a:schemeClr val="tx1"/>
                </a:solidFill>
              </a:rPr>
              <a:t>5</a:t>
            </a:r>
            <a:r>
              <a:rPr lang="ko-KR" altLang="en-US" sz="1100" dirty="0">
                <a:solidFill>
                  <a:schemeClr val="tx1"/>
                </a:solidFill>
              </a:rPr>
              <a:t>천원 미만의 상품을 충동적으로 구매한다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주로 </a:t>
            </a:r>
            <a:r>
              <a:rPr lang="en-US" altLang="ko-KR" sz="1100" dirty="0">
                <a:solidFill>
                  <a:schemeClr val="tx1"/>
                </a:solidFill>
              </a:rPr>
              <a:t>PC</a:t>
            </a:r>
            <a:r>
              <a:rPr lang="ko-KR" altLang="en-US" sz="1100" dirty="0">
                <a:solidFill>
                  <a:schemeClr val="tx1"/>
                </a:solidFill>
              </a:rPr>
              <a:t>방에서 친구들과 같이 게임을 이용 하지만</a:t>
            </a:r>
            <a:r>
              <a:rPr lang="en-US" altLang="ko-KR" sz="1100" dirty="0">
                <a:solidFill>
                  <a:schemeClr val="tx1"/>
                </a:solidFill>
              </a:rPr>
              <a:t> RPG</a:t>
            </a:r>
            <a:r>
              <a:rPr lang="ko-KR" altLang="en-US" sz="1100" dirty="0">
                <a:solidFill>
                  <a:schemeClr val="tx1"/>
                </a:solidFill>
              </a:rPr>
              <a:t>를 즐기고 싶다는 욕구는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통학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공강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방학 등으로 비어 있는 시간이 자주 생기지만 모바일 </a:t>
            </a:r>
            <a:r>
              <a:rPr lang="en-US" altLang="ko-KR" sz="1100" dirty="0">
                <a:solidFill>
                  <a:schemeClr val="tx1"/>
                </a:solidFill>
              </a:rPr>
              <a:t>RPG</a:t>
            </a:r>
            <a:r>
              <a:rPr lang="ko-KR" altLang="en-US" sz="1100" dirty="0">
                <a:solidFill>
                  <a:schemeClr val="tx1"/>
                </a:solidFill>
              </a:rPr>
              <a:t>의 자동 기능이나 </a:t>
            </a:r>
            <a:r>
              <a:rPr lang="ko-KR" altLang="en-US" sz="1100" b="1" dirty="0">
                <a:solidFill>
                  <a:schemeClr val="tx1"/>
                </a:solidFill>
              </a:rPr>
              <a:t>손맛이 없는 것에 불만족</a:t>
            </a:r>
            <a:r>
              <a:rPr lang="ko-KR" altLang="en-US" sz="1100" dirty="0">
                <a:solidFill>
                  <a:schemeClr val="tx1"/>
                </a:solidFill>
              </a:rPr>
              <a:t>하여 간단한 퍼즐 게임 등을 찾기 위해 스토어를 탐색함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172362-8437-4EBF-A146-12F259B9E02D}"/>
              </a:ext>
            </a:extLst>
          </p:cNvPr>
          <p:cNvSpPr/>
          <p:nvPr/>
        </p:nvSpPr>
        <p:spPr>
          <a:xfrm>
            <a:off x="373148" y="3117699"/>
            <a:ext cx="4227775" cy="165024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수동으로 조작 하되 한 판당 플레이 타임이 짧은 것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불합리한 플레이나 숙제 등으로 여겨지면 포기함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플레이로 캐릭터가 성장 하는 것을 느끼고 싶어함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EA5DD8-9C9E-4FB4-B9E6-3B2D1B8FB651}"/>
              </a:ext>
            </a:extLst>
          </p:cNvPr>
          <p:cNvSpPr/>
          <p:nvPr/>
        </p:nvSpPr>
        <p:spPr>
          <a:xfrm>
            <a:off x="376854" y="5013513"/>
            <a:ext cx="4249669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로스트 아크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배틀 그라운드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오버 </a:t>
            </a:r>
            <a:r>
              <a:rPr lang="ko-KR" altLang="en-US" sz="1200" dirty="0" err="1">
                <a:solidFill>
                  <a:schemeClr val="tx1"/>
                </a:solidFill>
              </a:rPr>
              <a:t>워치</a:t>
            </a:r>
            <a:r>
              <a:rPr lang="en-US" altLang="ko-KR" sz="1200" dirty="0">
                <a:solidFill>
                  <a:schemeClr val="tx1"/>
                </a:solidFill>
              </a:rPr>
              <a:t>, LOL, </a:t>
            </a:r>
            <a:r>
              <a:rPr lang="ko-KR" altLang="en-US" sz="1200" dirty="0">
                <a:solidFill>
                  <a:schemeClr val="tx1"/>
                </a:solidFill>
              </a:rPr>
              <a:t>각종 퍼즐 게임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C816D7-4ABA-42EA-B6A1-B5DA2E4D5BC8}"/>
              </a:ext>
            </a:extLst>
          </p:cNvPr>
          <p:cNvSpPr/>
          <p:nvPr/>
        </p:nvSpPr>
        <p:spPr>
          <a:xfrm>
            <a:off x="4861556" y="5974224"/>
            <a:ext cx="6957294" cy="694981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페르소나 분석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대학생 연령대에서 주류 유저층으로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매니아 유저가 될 가능성은 적으나 소수의 </a:t>
            </a:r>
            <a:r>
              <a:rPr lang="ko-KR" altLang="en-US" sz="1100" dirty="0" err="1">
                <a:solidFill>
                  <a:schemeClr val="tx1"/>
                </a:solidFill>
              </a:rPr>
              <a:t>매니아층</a:t>
            </a:r>
            <a:r>
              <a:rPr lang="ko-KR" altLang="en-US" sz="1100" dirty="0">
                <a:solidFill>
                  <a:schemeClr val="tx1"/>
                </a:solidFill>
              </a:rPr>
              <a:t> 형성 시 향후 경제력을 가지게 되는 </a:t>
            </a:r>
            <a:r>
              <a:rPr lang="ko-KR" altLang="en-US" sz="1100" dirty="0" err="1">
                <a:solidFill>
                  <a:schemeClr val="tx1"/>
                </a:solidFill>
              </a:rPr>
              <a:t>유저층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B2EE54E-92BD-4ABE-9E2C-5F1544B73C57}"/>
              </a:ext>
            </a:extLst>
          </p:cNvPr>
          <p:cNvSpPr/>
          <p:nvPr/>
        </p:nvSpPr>
        <p:spPr>
          <a:xfrm>
            <a:off x="4880524" y="3117699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6318BF4B-2301-4B0E-A1B2-5F1A539A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5877"/>
              </p:ext>
            </p:extLst>
          </p:nvPr>
        </p:nvGraphicFramePr>
        <p:xfrm>
          <a:off x="4861556" y="3120711"/>
          <a:ext cx="6924064" cy="1727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782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는 하고 싶고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맘에 드는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는 없고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는 무겁고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스토어에서 캐주얼 관련 게임을 탐색하다 유입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수업 시작 전이나 카페에서 과제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학습 도중 힘들 때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짧은 시간에 집중하여 스테이지를 플레이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같이 하고 싶지만 다들 꺼려해서 혼자 할 만한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타 게임에서 플레이 도중 출력 되는 광고를 통해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타게임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플레이 피로감이 과하거나 경쟁 게임에 지침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부담 없이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캐릭터를 성장 시키기 위해 반복 플레이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79E7A8-BDF7-494E-A0A3-EA5DED4EA01F}"/>
              </a:ext>
            </a:extLst>
          </p:cNvPr>
          <p:cNvSpPr/>
          <p:nvPr/>
        </p:nvSpPr>
        <p:spPr>
          <a:xfrm>
            <a:off x="376854" y="5974620"/>
            <a:ext cx="4249669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B2BCF6BA-3EAB-4A7F-972A-4F5F1974EE38}"/>
              </a:ext>
            </a:extLst>
          </p:cNvPr>
          <p:cNvSpPr/>
          <p:nvPr/>
        </p:nvSpPr>
        <p:spPr>
          <a:xfrm>
            <a:off x="2768599" y="2493667"/>
            <a:ext cx="767081" cy="378462"/>
          </a:xfrm>
          <a:custGeom>
            <a:avLst/>
            <a:gdLst>
              <a:gd name="connsiteX0" fmla="*/ 0 w 617220"/>
              <a:gd name="connsiteY0" fmla="*/ 0 h 378462"/>
              <a:gd name="connsiteX1" fmla="*/ 414020 w 617220"/>
              <a:gd name="connsiteY1" fmla="*/ 0 h 378462"/>
              <a:gd name="connsiteX2" fmla="*/ 414020 w 617220"/>
              <a:gd name="connsiteY2" fmla="*/ 1 h 378462"/>
              <a:gd name="connsiteX3" fmla="*/ 617220 w 617220"/>
              <a:gd name="connsiteY3" fmla="*/ 378462 h 378462"/>
              <a:gd name="connsiteX4" fmla="*/ 414020 w 617220"/>
              <a:gd name="connsiteY4" fmla="*/ 378462 h 378462"/>
              <a:gd name="connsiteX5" fmla="*/ 414020 w 617220"/>
              <a:gd name="connsiteY5" fmla="*/ 378461 h 378462"/>
              <a:gd name="connsiteX6" fmla="*/ 0 w 617220"/>
              <a:gd name="connsiteY6" fmla="*/ 378461 h 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20" h="378462">
                <a:moveTo>
                  <a:pt x="0" y="0"/>
                </a:moveTo>
                <a:lnTo>
                  <a:pt x="414020" y="0"/>
                </a:lnTo>
                <a:lnTo>
                  <a:pt x="414020" y="1"/>
                </a:lnTo>
                <a:lnTo>
                  <a:pt x="617220" y="378462"/>
                </a:lnTo>
                <a:lnTo>
                  <a:pt x="414020" y="378462"/>
                </a:lnTo>
                <a:lnTo>
                  <a:pt x="414020" y="378461"/>
                </a:lnTo>
                <a:lnTo>
                  <a:pt x="0" y="378461"/>
                </a:lnTo>
                <a:close/>
              </a:path>
            </a:pathLst>
          </a:cu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CD70A4FE-D316-47B7-9388-70830043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72939"/>
              </p:ext>
            </p:extLst>
          </p:nvPr>
        </p:nvGraphicFramePr>
        <p:xfrm>
          <a:off x="1911633" y="1035398"/>
          <a:ext cx="2689290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5992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843298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박 민우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다소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DD7B3EF-6539-4C3E-96D9-35E8AFB26A76}"/>
              </a:ext>
            </a:extLst>
          </p:cNvPr>
          <p:cNvSpPr/>
          <p:nvPr/>
        </p:nvSpPr>
        <p:spPr>
          <a:xfrm>
            <a:off x="4861556" y="5022910"/>
            <a:ext cx="3376975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04B8B2-F0A0-4200-88D4-E3409E85C245}"/>
              </a:ext>
            </a:extLst>
          </p:cNvPr>
          <p:cNvSpPr/>
          <p:nvPr/>
        </p:nvSpPr>
        <p:spPr>
          <a:xfrm>
            <a:off x="8506793" y="5022910"/>
            <a:ext cx="3312058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플랫폼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pic>
        <p:nvPicPr>
          <p:cNvPr id="51" name="Picture 8" descr="Image result for youtube">
            <a:extLst>
              <a:ext uri="{FF2B5EF4-FFF2-40B4-BE49-F238E27FC236}">
                <a16:creationId xmlns:a16="http://schemas.microsoft.com/office/drawing/2014/main" id="{080998D0-D145-4561-9EDA-1A91CCA62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9247645" y="5288595"/>
            <a:ext cx="884679" cy="3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Image result for 구글 플레이스토어">
            <a:extLst>
              <a:ext uri="{FF2B5EF4-FFF2-40B4-BE49-F238E27FC236}">
                <a16:creationId xmlns:a16="http://schemas.microsoft.com/office/drawing/2014/main" id="{64C68FD8-782C-4546-8397-5FCBB491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28" y="5016579"/>
            <a:ext cx="658486" cy="6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아프리카tv">
            <a:extLst>
              <a:ext uri="{FF2B5EF4-FFF2-40B4-BE49-F238E27FC236}">
                <a16:creationId xmlns:a16="http://schemas.microsoft.com/office/drawing/2014/main" id="{EE5B58BE-B2AA-4E46-9334-410CDB9BE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24781" r="9910" b="30295"/>
          <a:stretch/>
        </p:blipFill>
        <p:spPr bwMode="auto">
          <a:xfrm>
            <a:off x="10893829" y="5105868"/>
            <a:ext cx="1041509" cy="4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429B7E7-E293-4F0C-9A30-944791072A5A}"/>
              </a:ext>
            </a:extLst>
          </p:cNvPr>
          <p:cNvGrpSpPr/>
          <p:nvPr/>
        </p:nvGrpSpPr>
        <p:grpSpPr>
          <a:xfrm>
            <a:off x="5979922" y="5119352"/>
            <a:ext cx="802161" cy="611878"/>
            <a:chOff x="5183341" y="5170504"/>
            <a:chExt cx="725285" cy="533133"/>
          </a:xfrm>
        </p:grpSpPr>
        <p:pic>
          <p:nvPicPr>
            <p:cNvPr id="3076" name="Picture 4" descr="Image result for 페이스북">
              <a:extLst>
                <a:ext uri="{FF2B5EF4-FFF2-40B4-BE49-F238E27FC236}">
                  <a16:creationId xmlns:a16="http://schemas.microsoft.com/office/drawing/2014/main" id="{F09A7DA9-FEBF-4F87-9F67-D9CBD8554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Image result for 페이스북">
              <a:extLst>
                <a:ext uri="{FF2B5EF4-FFF2-40B4-BE49-F238E27FC236}">
                  <a16:creationId xmlns:a16="http://schemas.microsoft.com/office/drawing/2014/main" id="{633CB099-6F24-43FA-80E0-5EBAB9A50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8E3E82-04D3-4124-9D7F-7C88B36325CA}"/>
              </a:ext>
            </a:extLst>
          </p:cNvPr>
          <p:cNvGrpSpPr/>
          <p:nvPr/>
        </p:nvGrpSpPr>
        <p:grpSpPr>
          <a:xfrm>
            <a:off x="7472056" y="5130137"/>
            <a:ext cx="740852" cy="545007"/>
            <a:chOff x="6728670" y="4859549"/>
            <a:chExt cx="740852" cy="545007"/>
          </a:xfrm>
        </p:grpSpPr>
        <p:pic>
          <p:nvPicPr>
            <p:cNvPr id="3078" name="Picture 6" descr="Image result for 에브리타임 로고">
              <a:extLst>
                <a:ext uri="{FF2B5EF4-FFF2-40B4-BE49-F238E27FC236}">
                  <a16:creationId xmlns:a16="http://schemas.microsoft.com/office/drawing/2014/main" id="{288E1E80-934B-4892-976D-B5F27D414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20713" r="65149" b="40960"/>
            <a:stretch/>
          </p:blipFill>
          <p:spPr bwMode="auto">
            <a:xfrm>
              <a:off x="6881963" y="4859549"/>
              <a:ext cx="411058" cy="42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Image result for 에브리타임 로고">
              <a:extLst>
                <a:ext uri="{FF2B5EF4-FFF2-40B4-BE49-F238E27FC236}">
                  <a16:creationId xmlns:a16="http://schemas.microsoft.com/office/drawing/2014/main" id="{447DD090-6A28-47B8-A976-EB157CB22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59376" r="64897" b="32889"/>
            <a:stretch/>
          </p:blipFill>
          <p:spPr bwMode="auto">
            <a:xfrm>
              <a:off x="6728670" y="5253581"/>
              <a:ext cx="740852" cy="15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Image result for 인스타그램">
            <a:extLst>
              <a:ext uri="{FF2B5EF4-FFF2-40B4-BE49-F238E27FC236}">
                <a16:creationId xmlns:a16="http://schemas.microsoft.com/office/drawing/2014/main" id="{D4D98D3A-C671-4241-8560-1FD4DB43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31" y="5105868"/>
            <a:ext cx="1083551" cy="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65AA0E1-5F32-447D-A8CC-CC2106F5567A}"/>
              </a:ext>
            </a:extLst>
          </p:cNvPr>
          <p:cNvSpPr/>
          <p:nvPr/>
        </p:nvSpPr>
        <p:spPr>
          <a:xfrm>
            <a:off x="5872417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988B7B5-B379-4769-AD76-820748A7C2DF}"/>
              </a:ext>
            </a:extLst>
          </p:cNvPr>
          <p:cNvSpPr/>
          <p:nvPr/>
        </p:nvSpPr>
        <p:spPr>
          <a:xfrm>
            <a:off x="6643251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C7515C-C195-4714-B487-72728047DC9F}"/>
              </a:ext>
            </a:extLst>
          </p:cNvPr>
          <p:cNvSpPr/>
          <p:nvPr/>
        </p:nvSpPr>
        <p:spPr>
          <a:xfrm>
            <a:off x="7414086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0CBAE92-B430-4BD8-BC0F-159A72DFD232}"/>
              </a:ext>
            </a:extLst>
          </p:cNvPr>
          <p:cNvSpPr/>
          <p:nvPr/>
        </p:nvSpPr>
        <p:spPr>
          <a:xfrm>
            <a:off x="9199744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F74E4D8-D495-4435-9FF6-4963EEA292B6}"/>
              </a:ext>
            </a:extLst>
          </p:cNvPr>
          <p:cNvSpPr/>
          <p:nvPr/>
        </p:nvSpPr>
        <p:spPr>
          <a:xfrm>
            <a:off x="9945267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97DC0EC-BB72-4E76-B005-119C646BAF0E}"/>
              </a:ext>
            </a:extLst>
          </p:cNvPr>
          <p:cNvSpPr/>
          <p:nvPr/>
        </p:nvSpPr>
        <p:spPr>
          <a:xfrm>
            <a:off x="10690791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40FAAED9-8816-4D97-BEC9-2D8956E172A7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페르소나 </a:t>
            </a:r>
            <a:r>
              <a:rPr lang="en-US" altLang="ko-KR" dirty="0"/>
              <a:t>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6BB1-1FA5-4B88-B58D-A325BC3F5FD5}"/>
              </a:ext>
            </a:extLst>
          </p:cNvPr>
          <p:cNvSpPr/>
          <p:nvPr/>
        </p:nvSpPr>
        <p:spPr>
          <a:xfrm>
            <a:off x="373148" y="1033930"/>
            <a:ext cx="1277851" cy="1828800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DFF6D0-5FA2-4404-8504-BBE0429C5CD2}"/>
              </a:ext>
            </a:extLst>
          </p:cNvPr>
          <p:cNvSpPr/>
          <p:nvPr/>
        </p:nvSpPr>
        <p:spPr>
          <a:xfrm>
            <a:off x="4861558" y="1033929"/>
            <a:ext cx="6957294" cy="182880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회사에 입사한 지 얼마 안되어 다소 긴장된 회사 생활이 연속되고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스트레스가 점점 쌓이는 초기 단계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취업 준비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학생 시절 </a:t>
            </a:r>
            <a:r>
              <a:rPr lang="en-US" altLang="ko-KR" sz="1100" dirty="0">
                <a:solidFill>
                  <a:schemeClr val="tx1"/>
                </a:solidFill>
              </a:rPr>
              <a:t>LOL</a:t>
            </a:r>
            <a:r>
              <a:rPr lang="ko-KR" altLang="en-US" sz="1100" dirty="0">
                <a:solidFill>
                  <a:schemeClr val="tx1"/>
                </a:solidFill>
              </a:rPr>
              <a:t> 부터 </a:t>
            </a:r>
            <a:r>
              <a:rPr lang="en-US" altLang="ko-KR" sz="1100" dirty="0">
                <a:solidFill>
                  <a:schemeClr val="tx1"/>
                </a:solidFill>
              </a:rPr>
              <a:t>WOW </a:t>
            </a:r>
            <a:r>
              <a:rPr lang="ko-KR" altLang="en-US" sz="1100" dirty="0">
                <a:solidFill>
                  <a:schemeClr val="tx1"/>
                </a:solidFill>
              </a:rPr>
              <a:t>등 다양한 장르의 많은 게임을 했으나 환경이 달라지면서 미처 신경 쓰지 못하고 있음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집에서 쉬면서 유튜브를 보거나 페이스 북을 탐색 하는 것이 주된 취미 생활이지만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점점 소진 되어 가는 중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172362-8437-4EBF-A146-12F259B9E02D}"/>
              </a:ext>
            </a:extLst>
          </p:cNvPr>
          <p:cNvSpPr/>
          <p:nvPr/>
        </p:nvSpPr>
        <p:spPr>
          <a:xfrm>
            <a:off x="373148" y="3117699"/>
            <a:ext cx="4227775" cy="165024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타 플랫폼</a:t>
            </a:r>
            <a:r>
              <a:rPr lang="en-US" altLang="ko-KR" sz="1200" dirty="0">
                <a:solidFill>
                  <a:schemeClr val="tx1"/>
                </a:solidFill>
              </a:rPr>
              <a:t>(SNS, </a:t>
            </a:r>
            <a:r>
              <a:rPr lang="ko-KR" altLang="en-US" sz="1200" dirty="0">
                <a:solidFill>
                  <a:schemeClr val="tx1"/>
                </a:solidFill>
              </a:rPr>
              <a:t>스트리밍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방송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에서 얻지 못한 경험을 원함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다른 사람들에게 추천 해주고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같이 할 만한 게임이 필요함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이전에 게임을 많이 했지만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퀄리티가 높은 게임을 친구들과 같이 했기 때문에 그래픽에 대한 요구사항이 높음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EA5DD8-9C9E-4FB4-B9E6-3B2D1B8FB651}"/>
              </a:ext>
            </a:extLst>
          </p:cNvPr>
          <p:cNvSpPr/>
          <p:nvPr/>
        </p:nvSpPr>
        <p:spPr>
          <a:xfrm>
            <a:off x="376854" y="5013513"/>
            <a:ext cx="4249669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LOL, </a:t>
            </a:r>
            <a:r>
              <a:rPr lang="ko-KR" altLang="en-US" sz="1200" dirty="0">
                <a:solidFill>
                  <a:schemeClr val="tx1"/>
                </a:solidFill>
              </a:rPr>
              <a:t>서든 어택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배틀 그라운드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C816D7-4ABA-42EA-B6A1-B5DA2E4D5BC8}"/>
              </a:ext>
            </a:extLst>
          </p:cNvPr>
          <p:cNvSpPr/>
          <p:nvPr/>
        </p:nvSpPr>
        <p:spPr>
          <a:xfrm>
            <a:off x="4861556" y="5974224"/>
            <a:ext cx="6957294" cy="694981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페르소나 분석</a:t>
            </a:r>
            <a:r>
              <a:rPr lang="en-US" altLang="ko-KR" sz="1100" b="1" dirty="0">
                <a:solidFill>
                  <a:schemeClr val="tx1"/>
                </a:solidFill>
              </a:rPr>
              <a:t>: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사회 초년생을 기준으로 하는 페르소나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경제력이 </a:t>
            </a:r>
            <a:r>
              <a:rPr lang="ko-KR" altLang="en-US" sz="1100" dirty="0" err="1">
                <a:solidFill>
                  <a:schemeClr val="tx1"/>
                </a:solidFill>
              </a:rPr>
              <a:t>갖추어지기</a:t>
            </a:r>
            <a:r>
              <a:rPr lang="ko-KR" altLang="en-US" sz="1100" dirty="0">
                <a:solidFill>
                  <a:schemeClr val="tx1"/>
                </a:solidFill>
              </a:rPr>
              <a:t> 시작하고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아직 명확한 취미가 확립 되지 않았을 때 겪는 경험과 게임은 유저에게 오랫동안 기억에 남을 것을 예상하는 페르소나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B2EE54E-92BD-4ABE-9E2C-5F1544B73C57}"/>
              </a:ext>
            </a:extLst>
          </p:cNvPr>
          <p:cNvSpPr/>
          <p:nvPr/>
        </p:nvSpPr>
        <p:spPr>
          <a:xfrm>
            <a:off x="4880524" y="3117699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6318BF4B-2301-4B0E-A1B2-5F1A539A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62675"/>
              </p:ext>
            </p:extLst>
          </p:nvPr>
        </p:nvGraphicFramePr>
        <p:xfrm>
          <a:off x="4861556" y="3120711"/>
          <a:ext cx="6924064" cy="16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782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스트레스가 쌓인 것을 인지하고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풀기 위해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페이스북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유튜브를 통한 광고로 유입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회사 점심 시간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저녁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야근으로 피로 누적 시 잠시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캐릭터가 성장 하는 등 소소한 만족감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술이나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쇼핑 같은 돈 많이 드는 취미에서 탈피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의도적으로 취미를 만들기 위해 스토어 탐색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집에 돌아 왔지만 할 게 없을 때 잠시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짧은 시간 게임에 집중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몰입 하며 얻는 즐거움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79E7A8-BDF7-494E-A0A3-EA5DED4EA01F}"/>
              </a:ext>
            </a:extLst>
          </p:cNvPr>
          <p:cNvSpPr/>
          <p:nvPr/>
        </p:nvSpPr>
        <p:spPr>
          <a:xfrm>
            <a:off x="376854" y="5974620"/>
            <a:ext cx="4249669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B2BCF6BA-3EAB-4A7F-972A-4F5F1974EE38}"/>
              </a:ext>
            </a:extLst>
          </p:cNvPr>
          <p:cNvSpPr/>
          <p:nvPr/>
        </p:nvSpPr>
        <p:spPr>
          <a:xfrm>
            <a:off x="2768599" y="2493667"/>
            <a:ext cx="1277851" cy="378462"/>
          </a:xfrm>
          <a:custGeom>
            <a:avLst/>
            <a:gdLst>
              <a:gd name="connsiteX0" fmla="*/ 0 w 617220"/>
              <a:gd name="connsiteY0" fmla="*/ 0 h 378462"/>
              <a:gd name="connsiteX1" fmla="*/ 414020 w 617220"/>
              <a:gd name="connsiteY1" fmla="*/ 0 h 378462"/>
              <a:gd name="connsiteX2" fmla="*/ 414020 w 617220"/>
              <a:gd name="connsiteY2" fmla="*/ 1 h 378462"/>
              <a:gd name="connsiteX3" fmla="*/ 617220 w 617220"/>
              <a:gd name="connsiteY3" fmla="*/ 378462 h 378462"/>
              <a:gd name="connsiteX4" fmla="*/ 414020 w 617220"/>
              <a:gd name="connsiteY4" fmla="*/ 378462 h 378462"/>
              <a:gd name="connsiteX5" fmla="*/ 414020 w 617220"/>
              <a:gd name="connsiteY5" fmla="*/ 378461 h 378462"/>
              <a:gd name="connsiteX6" fmla="*/ 0 w 617220"/>
              <a:gd name="connsiteY6" fmla="*/ 378461 h 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20" h="378462">
                <a:moveTo>
                  <a:pt x="0" y="0"/>
                </a:moveTo>
                <a:lnTo>
                  <a:pt x="414020" y="0"/>
                </a:lnTo>
                <a:lnTo>
                  <a:pt x="414020" y="1"/>
                </a:lnTo>
                <a:lnTo>
                  <a:pt x="617220" y="378462"/>
                </a:lnTo>
                <a:lnTo>
                  <a:pt x="414020" y="378462"/>
                </a:lnTo>
                <a:lnTo>
                  <a:pt x="414020" y="378461"/>
                </a:lnTo>
                <a:lnTo>
                  <a:pt x="0" y="378461"/>
                </a:lnTo>
                <a:close/>
              </a:path>
            </a:pathLst>
          </a:cu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CD70A4FE-D316-47B7-9388-70830043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24833"/>
              </p:ext>
            </p:extLst>
          </p:nvPr>
        </p:nvGraphicFramePr>
        <p:xfrm>
          <a:off x="1911633" y="1035398"/>
          <a:ext cx="2689290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5992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843298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윤 성우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사회 초년생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다소 높음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DD7B3EF-6539-4C3E-96D9-35E8AFB26A76}"/>
              </a:ext>
            </a:extLst>
          </p:cNvPr>
          <p:cNvSpPr/>
          <p:nvPr/>
        </p:nvSpPr>
        <p:spPr>
          <a:xfrm>
            <a:off x="4861556" y="5022910"/>
            <a:ext cx="3376975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04B8B2-F0A0-4200-88D4-E3409E85C245}"/>
              </a:ext>
            </a:extLst>
          </p:cNvPr>
          <p:cNvSpPr/>
          <p:nvPr/>
        </p:nvSpPr>
        <p:spPr>
          <a:xfrm>
            <a:off x="8506793" y="5022910"/>
            <a:ext cx="3312058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플랫폼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pic>
        <p:nvPicPr>
          <p:cNvPr id="51" name="Picture 8" descr="Image result for youtube">
            <a:extLst>
              <a:ext uri="{FF2B5EF4-FFF2-40B4-BE49-F238E27FC236}">
                <a16:creationId xmlns:a16="http://schemas.microsoft.com/office/drawing/2014/main" id="{080998D0-D145-4561-9EDA-1A91CCA62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9247645" y="5288595"/>
            <a:ext cx="884679" cy="3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Image result for 구글 플레이스토어">
            <a:extLst>
              <a:ext uri="{FF2B5EF4-FFF2-40B4-BE49-F238E27FC236}">
                <a16:creationId xmlns:a16="http://schemas.microsoft.com/office/drawing/2014/main" id="{64C68FD8-782C-4546-8397-5FCBB491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28" y="5016579"/>
            <a:ext cx="658486" cy="6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아프리카tv">
            <a:extLst>
              <a:ext uri="{FF2B5EF4-FFF2-40B4-BE49-F238E27FC236}">
                <a16:creationId xmlns:a16="http://schemas.microsoft.com/office/drawing/2014/main" id="{EE5B58BE-B2AA-4E46-9334-410CDB9BE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24781" r="9910" b="30295"/>
          <a:stretch/>
        </p:blipFill>
        <p:spPr bwMode="auto">
          <a:xfrm>
            <a:off x="10893829" y="5105868"/>
            <a:ext cx="1041509" cy="4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429B7E7-E293-4F0C-9A30-944791072A5A}"/>
              </a:ext>
            </a:extLst>
          </p:cNvPr>
          <p:cNvGrpSpPr/>
          <p:nvPr/>
        </p:nvGrpSpPr>
        <p:grpSpPr>
          <a:xfrm>
            <a:off x="5979922" y="5119352"/>
            <a:ext cx="802161" cy="611878"/>
            <a:chOff x="5183341" y="5170504"/>
            <a:chExt cx="725285" cy="533133"/>
          </a:xfrm>
        </p:grpSpPr>
        <p:pic>
          <p:nvPicPr>
            <p:cNvPr id="3076" name="Picture 4" descr="Image result for 페이스북">
              <a:extLst>
                <a:ext uri="{FF2B5EF4-FFF2-40B4-BE49-F238E27FC236}">
                  <a16:creationId xmlns:a16="http://schemas.microsoft.com/office/drawing/2014/main" id="{F09A7DA9-FEBF-4F87-9F67-D9CBD8554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Image result for 페이스북">
              <a:extLst>
                <a:ext uri="{FF2B5EF4-FFF2-40B4-BE49-F238E27FC236}">
                  <a16:creationId xmlns:a16="http://schemas.microsoft.com/office/drawing/2014/main" id="{633CB099-6F24-43FA-80E0-5EBAB9A50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8E3E82-04D3-4124-9D7F-7C88B36325CA}"/>
              </a:ext>
            </a:extLst>
          </p:cNvPr>
          <p:cNvGrpSpPr/>
          <p:nvPr/>
        </p:nvGrpSpPr>
        <p:grpSpPr>
          <a:xfrm>
            <a:off x="7472056" y="5130137"/>
            <a:ext cx="740852" cy="545007"/>
            <a:chOff x="6728670" y="4859549"/>
            <a:chExt cx="740852" cy="545007"/>
          </a:xfrm>
        </p:grpSpPr>
        <p:pic>
          <p:nvPicPr>
            <p:cNvPr id="3078" name="Picture 6" descr="Image result for 에브리타임 로고">
              <a:extLst>
                <a:ext uri="{FF2B5EF4-FFF2-40B4-BE49-F238E27FC236}">
                  <a16:creationId xmlns:a16="http://schemas.microsoft.com/office/drawing/2014/main" id="{288E1E80-934B-4892-976D-B5F27D414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20713" r="65149" b="40960"/>
            <a:stretch/>
          </p:blipFill>
          <p:spPr bwMode="auto">
            <a:xfrm>
              <a:off x="6881963" y="4859549"/>
              <a:ext cx="411058" cy="42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Image result for 에브리타임 로고">
              <a:extLst>
                <a:ext uri="{FF2B5EF4-FFF2-40B4-BE49-F238E27FC236}">
                  <a16:creationId xmlns:a16="http://schemas.microsoft.com/office/drawing/2014/main" id="{447DD090-6A28-47B8-A976-EB157CB22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59376" r="64897" b="32889"/>
            <a:stretch/>
          </p:blipFill>
          <p:spPr bwMode="auto">
            <a:xfrm>
              <a:off x="6728670" y="5253581"/>
              <a:ext cx="740852" cy="15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Image result for 인스타그램">
            <a:extLst>
              <a:ext uri="{FF2B5EF4-FFF2-40B4-BE49-F238E27FC236}">
                <a16:creationId xmlns:a16="http://schemas.microsoft.com/office/drawing/2014/main" id="{D4D98D3A-C671-4241-8560-1FD4DB43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31" y="5105868"/>
            <a:ext cx="1083551" cy="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556359EB-15DD-4AF7-BEBE-4DD7E9E6ACE0}"/>
              </a:ext>
            </a:extLst>
          </p:cNvPr>
          <p:cNvSpPr/>
          <p:nvPr/>
        </p:nvSpPr>
        <p:spPr>
          <a:xfrm>
            <a:off x="5872417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8A54EA4-A6FD-4A4A-85FC-513A9EA6C1BA}"/>
              </a:ext>
            </a:extLst>
          </p:cNvPr>
          <p:cNvSpPr/>
          <p:nvPr/>
        </p:nvSpPr>
        <p:spPr>
          <a:xfrm>
            <a:off x="6643251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49395AA-9101-47AA-8F1E-1869DB8D47D2}"/>
              </a:ext>
            </a:extLst>
          </p:cNvPr>
          <p:cNvSpPr/>
          <p:nvPr/>
        </p:nvSpPr>
        <p:spPr>
          <a:xfrm>
            <a:off x="7414086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3D40493-D794-46E5-B3D8-ECDD97EC3B0C}"/>
              </a:ext>
            </a:extLst>
          </p:cNvPr>
          <p:cNvSpPr/>
          <p:nvPr/>
        </p:nvSpPr>
        <p:spPr>
          <a:xfrm>
            <a:off x="9199744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9BD1711-662C-4D6A-B215-32900D9A3280}"/>
              </a:ext>
            </a:extLst>
          </p:cNvPr>
          <p:cNvSpPr/>
          <p:nvPr/>
        </p:nvSpPr>
        <p:spPr>
          <a:xfrm>
            <a:off x="9945267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5DDDFD8-07DD-4A9B-A413-8E166F39DF84}"/>
              </a:ext>
            </a:extLst>
          </p:cNvPr>
          <p:cNvSpPr/>
          <p:nvPr/>
        </p:nvSpPr>
        <p:spPr>
          <a:xfrm>
            <a:off x="10690791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6F7AB2E-813D-4469-9D97-C20B959C39C4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페르소나 </a:t>
            </a:r>
            <a:r>
              <a:rPr lang="en-US" altLang="ko-KR" dirty="0"/>
              <a:t>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89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DAF62F-C782-4E78-9727-DF1124DD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49580"/>
              </p:ext>
            </p:extLst>
          </p:nvPr>
        </p:nvGraphicFramePr>
        <p:xfrm>
          <a:off x="314685" y="1161715"/>
          <a:ext cx="11534416" cy="1429083"/>
        </p:xfrm>
        <a:graphic>
          <a:graphicData uri="http://schemas.openxmlformats.org/drawingml/2006/table">
            <a:tbl>
              <a:tblPr/>
              <a:tblGrid>
                <a:gridCol w="6017535">
                  <a:extLst>
                    <a:ext uri="{9D8B030D-6E8A-4147-A177-3AD203B41FA5}">
                      <a16:colId xmlns:a16="http://schemas.microsoft.com/office/drawing/2014/main" val="2588571654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2341">
                  <a:extLst>
                    <a:ext uri="{9D8B030D-6E8A-4147-A177-3AD203B41FA5}">
                      <a16:colId xmlns:a16="http://schemas.microsoft.com/office/drawing/2014/main" val="3201897203"/>
                    </a:ext>
                  </a:extLst>
                </a:gridCol>
              </a:tblGrid>
              <a:tr h="315019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씬 마다 출력 되는 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페이지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페이지 별 지정된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닫기 버튼이 있는 일회성 창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시스템 메시지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짧은 시간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(5~10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나타났다 사라지는 메시지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24971"/>
              </p:ext>
            </p:extLst>
          </p:nvPr>
        </p:nvGraphicFramePr>
        <p:xfrm>
          <a:off x="3182346" y="2685495"/>
          <a:ext cx="8666755" cy="2848273"/>
        </p:xfrm>
        <a:graphic>
          <a:graphicData uri="http://schemas.openxmlformats.org/drawingml/2006/table">
            <a:tbl>
              <a:tblPr/>
              <a:tblGrid>
                <a:gridCol w="6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5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이름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페이지 </a:t>
                      </a: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Layer NUM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Content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lobby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지정된 배경 이미지와 유저가 지정한 대표 캐릭터의 애니메이션 중 무작위로 재생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각 페이지 이동을 위한 버튼들 정렬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캐릭터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장비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상점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공지 사항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 정보 혹은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같은 종류의 페이지로 이동 되는 버튼을 모은 팝업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업데이트 예정이나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~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레벨에 해금 되는 콘텐츠 등에 적용 하여 버튼이나 콘텐츠의 정보를 알림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play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와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Mob(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몬스터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등이 지정된 애니메이션에 따라 움직임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3895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보유 스킬의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쿨타임이나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정보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Mob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상단 부분에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바가 따라다님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3589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설정 버튼을 눌렀을 때 나오는 팝업이나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튜토리얼이나 대화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등의 메시지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팝업이 떠 있을 때 게임은 일시정지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2194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서버와 접속이 불안정 하거나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점검 등의 사유를 출력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61309"/>
                  </a:ext>
                </a:extLst>
              </a:tr>
            </a:tbl>
          </a:graphicData>
        </a:graphic>
      </p:graphicFrame>
      <p:sp>
        <p:nvSpPr>
          <p:cNvPr id="8" name="Google Shape;545;p45">
            <a:extLst>
              <a:ext uri="{FF2B5EF4-FFF2-40B4-BE49-F238E27FC236}">
                <a16:creationId xmlns:a16="http://schemas.microsoft.com/office/drawing/2014/main" id="{4AF8BC33-0A0F-476A-87E1-DCA70C6B8FDD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레이어 구조 예시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04BF31-BF7D-4BD4-BA85-85E25DB0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6" y="1263299"/>
            <a:ext cx="4496778" cy="11958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3156E4-7ACB-40E8-9A6A-7BBC7146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20" y="1217698"/>
            <a:ext cx="1045679" cy="1045678"/>
          </a:xfrm>
          <a:prstGeom prst="rect">
            <a:avLst/>
          </a:prstGeom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A9CB183-E53D-440E-9A5E-9CF82EE759D3}"/>
              </a:ext>
            </a:extLst>
          </p:cNvPr>
          <p:cNvSpPr/>
          <p:nvPr/>
        </p:nvSpPr>
        <p:spPr>
          <a:xfrm>
            <a:off x="4811463" y="1561212"/>
            <a:ext cx="402184" cy="63008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528A09-DCD0-4441-A2DE-D43A8D404334}"/>
              </a:ext>
            </a:extLst>
          </p:cNvPr>
          <p:cNvSpPr/>
          <p:nvPr/>
        </p:nvSpPr>
        <p:spPr>
          <a:xfrm>
            <a:off x="431789" y="2167552"/>
            <a:ext cx="321565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3C23FDA-9AD9-49B5-8044-ED3D670D50CB}"/>
              </a:ext>
            </a:extLst>
          </p:cNvPr>
          <p:cNvSpPr/>
          <p:nvPr/>
        </p:nvSpPr>
        <p:spPr>
          <a:xfrm>
            <a:off x="1601507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CDD4E6-0831-48AA-920B-41403F3DD751}"/>
              </a:ext>
            </a:extLst>
          </p:cNvPr>
          <p:cNvSpPr/>
          <p:nvPr/>
        </p:nvSpPr>
        <p:spPr>
          <a:xfrm>
            <a:off x="2579452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B4541B-A3C9-4AE6-9D53-CFBAB18B8CF7}"/>
              </a:ext>
            </a:extLst>
          </p:cNvPr>
          <p:cNvSpPr/>
          <p:nvPr/>
        </p:nvSpPr>
        <p:spPr>
          <a:xfrm>
            <a:off x="3533012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E2429FE-FFDE-46B6-88DA-5B0059EAA78E}"/>
              </a:ext>
            </a:extLst>
          </p:cNvPr>
          <p:cNvSpPr/>
          <p:nvPr/>
        </p:nvSpPr>
        <p:spPr>
          <a:xfrm>
            <a:off x="5250119" y="2167552"/>
            <a:ext cx="969098" cy="2272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sight?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40943F-6C37-4C94-8BB5-E5D82481F035}"/>
              </a:ext>
            </a:extLst>
          </p:cNvPr>
          <p:cNvGrpSpPr/>
          <p:nvPr/>
        </p:nvGrpSpPr>
        <p:grpSpPr>
          <a:xfrm>
            <a:off x="314685" y="2988578"/>
            <a:ext cx="2661920" cy="2242105"/>
            <a:chOff x="187532" y="2990295"/>
            <a:chExt cx="2661920" cy="284827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EE1A22-62F3-437A-ACF4-BB1DD0651388}"/>
                </a:ext>
              </a:extLst>
            </p:cNvPr>
            <p:cNvSpPr/>
            <p:nvPr/>
          </p:nvSpPr>
          <p:spPr>
            <a:xfrm>
              <a:off x="187532" y="2990295"/>
              <a:ext cx="2661920" cy="2848272"/>
            </a:xfrm>
            <a:prstGeom prst="roundRect">
              <a:avLst>
                <a:gd name="adj" fmla="val 5217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씬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페이지들의 집합으로 가장 큰 구분</a:t>
              </a:r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549EC75-F362-49B1-92C9-83AD1224FBC0}"/>
                </a:ext>
              </a:extLst>
            </p:cNvPr>
            <p:cNvSpPr/>
            <p:nvPr/>
          </p:nvSpPr>
          <p:spPr>
            <a:xfrm>
              <a:off x="379054" y="3724568"/>
              <a:ext cx="2278875" cy="1870133"/>
            </a:xfrm>
            <a:prstGeom prst="roundRect">
              <a:avLst>
                <a:gd name="adj" fmla="val 7535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페이지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ysClr val="windowText" lastClr="000000"/>
                  </a:solidFill>
                </a:rPr>
                <a:t>씬의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 하위 구분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. 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하나의 화면을 얘기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.</a:t>
              </a:r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AEFDC7B-AE71-40CD-AFE2-FA9AF512D521}"/>
                </a:ext>
              </a:extLst>
            </p:cNvPr>
            <p:cNvSpPr/>
            <p:nvPr/>
          </p:nvSpPr>
          <p:spPr>
            <a:xfrm>
              <a:off x="665051" y="4500880"/>
              <a:ext cx="1706880" cy="969862"/>
            </a:xfrm>
            <a:prstGeom prst="roundRect">
              <a:avLst>
                <a:gd name="adj" fmla="val 10896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팝업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페이지 위에 띄워지는 일회성 창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2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911B51-5C7B-4DD6-8CCD-9B347A381A34}"/>
              </a:ext>
            </a:extLst>
          </p:cNvPr>
          <p:cNvGrpSpPr/>
          <p:nvPr/>
        </p:nvGrpSpPr>
        <p:grpSpPr>
          <a:xfrm>
            <a:off x="590000" y="3233265"/>
            <a:ext cx="4759195" cy="2321409"/>
            <a:chOff x="610320" y="2257905"/>
            <a:chExt cx="4759195" cy="23214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9A040-3A30-4253-8503-F1FD8F05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0320" y="2257905"/>
              <a:ext cx="4756636" cy="232140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8A60D-1B47-4ADB-88F1-50D1638E69E3}"/>
                </a:ext>
              </a:extLst>
            </p:cNvPr>
            <p:cNvSpPr/>
            <p:nvPr/>
          </p:nvSpPr>
          <p:spPr>
            <a:xfrm>
              <a:off x="676007" y="3000145"/>
              <a:ext cx="4690949" cy="815976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45A8F0B-6C12-41A6-9910-DA83E8BE0E4E}"/>
                </a:ext>
              </a:extLst>
            </p:cNvPr>
            <p:cNvSpPr/>
            <p:nvPr/>
          </p:nvSpPr>
          <p:spPr>
            <a:xfrm>
              <a:off x="676007" y="2272684"/>
              <a:ext cx="4690949" cy="73365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DC32EE-A400-4DA7-A3A4-BC013E947134}"/>
                </a:ext>
              </a:extLst>
            </p:cNvPr>
            <p:cNvSpPr/>
            <p:nvPr/>
          </p:nvSpPr>
          <p:spPr>
            <a:xfrm>
              <a:off x="676007" y="3809929"/>
              <a:ext cx="4690949" cy="733653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F4E94A-71D6-4A43-91B0-117563FC7EA4}"/>
                </a:ext>
              </a:extLst>
            </p:cNvPr>
            <p:cNvSpPr/>
            <p:nvPr/>
          </p:nvSpPr>
          <p:spPr>
            <a:xfrm>
              <a:off x="2140743" y="2272684"/>
              <a:ext cx="1755007" cy="22708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5BA1A-9EAF-4C39-A655-B84F73C41B20}"/>
                </a:ext>
              </a:extLst>
            </p:cNvPr>
            <p:cNvSpPr txBox="1"/>
            <p:nvPr/>
          </p:nvSpPr>
          <p:spPr>
            <a:xfrm>
              <a:off x="3788085" y="2427213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Rtop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66E0CF-84C9-46B0-A5D3-C228E440C7C9}"/>
                </a:ext>
              </a:extLst>
            </p:cNvPr>
            <p:cNvSpPr txBox="1"/>
            <p:nvPr/>
          </p:nvSpPr>
          <p:spPr>
            <a:xfrm>
              <a:off x="2253901" y="2427214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F5090E-211F-4E4C-B832-CEF071F3EC86}"/>
                </a:ext>
              </a:extLst>
            </p:cNvPr>
            <p:cNvSpPr txBox="1"/>
            <p:nvPr/>
          </p:nvSpPr>
          <p:spPr>
            <a:xfrm>
              <a:off x="693548" y="2427213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Ltop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1E8E8C-6FE8-422A-8B45-6B067341C380}"/>
                </a:ext>
              </a:extLst>
            </p:cNvPr>
            <p:cNvSpPr txBox="1"/>
            <p:nvPr/>
          </p:nvSpPr>
          <p:spPr>
            <a:xfrm>
              <a:off x="693548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left(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좌측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702BE2-38ED-46AA-A493-913595E555F8}"/>
                </a:ext>
              </a:extLst>
            </p:cNvPr>
            <p:cNvSpPr txBox="1"/>
            <p:nvPr/>
          </p:nvSpPr>
          <p:spPr>
            <a:xfrm>
              <a:off x="693548" y="402118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Lbottom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11EDFE-CF24-4155-ACF1-682CB8A140E7}"/>
                </a:ext>
              </a:extLst>
            </p:cNvPr>
            <p:cNvSpPr txBox="1"/>
            <p:nvPr/>
          </p:nvSpPr>
          <p:spPr>
            <a:xfrm>
              <a:off x="3665843" y="4010012"/>
              <a:ext cx="17036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Rbottom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844C5D-BA8A-4078-9E2A-39DBA8D413AC}"/>
                </a:ext>
              </a:extLst>
            </p:cNvPr>
            <p:cNvSpPr txBox="1"/>
            <p:nvPr/>
          </p:nvSpPr>
          <p:spPr>
            <a:xfrm>
              <a:off x="2192780" y="4010012"/>
              <a:ext cx="17036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bottom(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B1C523-4E35-4570-AAAC-E7BD3C861F30}"/>
                </a:ext>
              </a:extLst>
            </p:cNvPr>
            <p:cNvSpPr txBox="1"/>
            <p:nvPr/>
          </p:nvSpPr>
          <p:spPr>
            <a:xfrm>
              <a:off x="3788085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right(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우측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A090B5-5DA0-443D-B52E-EAB80CC136C2}"/>
                </a:ext>
              </a:extLst>
            </p:cNvPr>
            <p:cNvSpPr txBox="1"/>
            <p:nvPr/>
          </p:nvSpPr>
          <p:spPr>
            <a:xfrm>
              <a:off x="2253901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center(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중앙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4618F9-8F76-44E2-A5DE-357384569267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>
            <a:off x="5346636" y="4383493"/>
            <a:ext cx="1175324" cy="2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Google Shape;534;p45"/>
          <p:cNvSpPr/>
          <p:nvPr/>
        </p:nvSpPr>
        <p:spPr>
          <a:xfrm>
            <a:off x="3065875" y="2562424"/>
            <a:ext cx="36157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 </a:t>
            </a:r>
            <a:r>
              <a:rPr lang="ko-KR" altLang="en-US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좌상단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유저이름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01_</a:t>
            </a: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.png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40" name="Google Shape;540;p45"/>
          <p:cNvGraphicFramePr/>
          <p:nvPr>
            <p:extLst>
              <p:ext uri="{D42A27DB-BD31-4B8C-83A1-F6EECF244321}">
                <p14:modId xmlns:p14="http://schemas.microsoft.com/office/powerpoint/2010/main" val="719129967"/>
              </p:ext>
            </p:extLst>
          </p:nvPr>
        </p:nvGraphicFramePr>
        <p:xfrm>
          <a:off x="419823" y="1005893"/>
          <a:ext cx="11101614" cy="92588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1705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7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1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네이밍 룰 예시</a:t>
                      </a:r>
                      <a:endParaRPr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50" dirty="0">
                        <a:solidFill>
                          <a:schemeClr val="tx1"/>
                        </a:solidFill>
                        <a:latin typeface="나늠고딕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나늠고딕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50" dirty="0">
                        <a:solidFill>
                          <a:schemeClr val="tx1"/>
                        </a:solidFill>
                        <a:latin typeface="나늠고딕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나늠고딕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01555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페이지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Gill Sans"/>
                        </a:rPr>
                        <a:t> 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위치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세부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Gill Sans"/>
                        </a:rPr>
                        <a:t> 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위치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컨포넌트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 타입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기능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확장자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lobby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로비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Ltop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좌상단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txtF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button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버튼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png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lobby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로비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Ltop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좌상단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imageF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이미지 필드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button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버튼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png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1" name="Google Shape;541;p45"/>
          <p:cNvSpPr/>
          <p:nvPr/>
        </p:nvSpPr>
        <p:spPr>
          <a:xfrm>
            <a:off x="467990" y="1995181"/>
            <a:ext cx="6032171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6592693" y="2140357"/>
            <a:ext cx="5010706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순서를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숫자는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기입한다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dirty="0">
                <a:latin typeface="맑은 고딕" panose="020B0503020000020004" pitchFamily="50" charset="-127"/>
                <a:ea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-’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통일한다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줄임말은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대문자로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그대로 표기 하는 경우 소문자로 통일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Naming Rules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44E892-6B17-48C9-AC77-971F3604F778}"/>
              </a:ext>
            </a:extLst>
          </p:cNvPr>
          <p:cNvGrpSpPr/>
          <p:nvPr/>
        </p:nvGrpSpPr>
        <p:grpSpPr>
          <a:xfrm>
            <a:off x="467989" y="2051035"/>
            <a:ext cx="3059593" cy="874944"/>
            <a:chOff x="270119" y="929499"/>
            <a:chExt cx="3059593" cy="874944"/>
          </a:xfrm>
        </p:grpSpPr>
        <p:sp>
          <p:nvSpPr>
            <p:cNvPr id="528" name="Google Shape;528;p45"/>
            <p:cNvSpPr/>
            <p:nvPr/>
          </p:nvSpPr>
          <p:spPr>
            <a:xfrm>
              <a:off x="609850" y="1435111"/>
              <a:ext cx="2387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lobby_topleft_btn01_on.png</a:t>
              </a:r>
              <a:endParaRPr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9" name="Google Shape;529;p45"/>
            <p:cNvCxnSpPr>
              <a:cxnSpLocks/>
              <a:endCxn id="23" idx="2"/>
            </p:cNvCxnSpPr>
            <p:nvPr/>
          </p:nvCxnSpPr>
          <p:spPr>
            <a:xfrm flipH="1" flipV="1">
              <a:off x="824364" y="1298831"/>
              <a:ext cx="377942" cy="257322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0" name="Google Shape;530;p45"/>
            <p:cNvCxnSpPr>
              <a:cxnSpLocks/>
              <a:endCxn id="24" idx="2"/>
            </p:cNvCxnSpPr>
            <p:nvPr/>
          </p:nvCxnSpPr>
          <p:spPr>
            <a:xfrm flipH="1" flipV="1">
              <a:off x="1604626" y="1298831"/>
              <a:ext cx="12616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2" name="Google Shape;532;p45"/>
            <p:cNvCxnSpPr>
              <a:cxnSpLocks/>
              <a:endCxn id="25" idx="2"/>
            </p:cNvCxnSpPr>
            <p:nvPr/>
          </p:nvCxnSpPr>
          <p:spPr>
            <a:xfrm flipV="1">
              <a:off x="2087061" y="1298831"/>
              <a:ext cx="173679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3" name="Google Shape;533;p45"/>
            <p:cNvCxnSpPr>
              <a:cxnSpLocks/>
              <a:endCxn id="26" idx="2"/>
            </p:cNvCxnSpPr>
            <p:nvPr/>
          </p:nvCxnSpPr>
          <p:spPr>
            <a:xfrm flipV="1">
              <a:off x="2518912" y="1298831"/>
              <a:ext cx="328829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sp>
          <p:nvSpPr>
            <p:cNvPr id="23" name="Google Shape;527;p45">
              <a:extLst>
                <a:ext uri="{FF2B5EF4-FFF2-40B4-BE49-F238E27FC236}">
                  <a16:creationId xmlns:a16="http://schemas.microsoft.com/office/drawing/2014/main" id="{03522621-B18F-4892-A6CC-7945E0DB0BC9}"/>
                </a:ext>
              </a:extLst>
            </p:cNvPr>
            <p:cNvSpPr/>
            <p:nvPr/>
          </p:nvSpPr>
          <p:spPr>
            <a:xfrm>
              <a:off x="270119" y="929499"/>
              <a:ext cx="1108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527;p45">
              <a:extLst>
                <a:ext uri="{FF2B5EF4-FFF2-40B4-BE49-F238E27FC236}">
                  <a16:creationId xmlns:a16="http://schemas.microsoft.com/office/drawing/2014/main" id="{A725ECC2-4B0E-4C6E-AB97-6E3F6ED0A9C6}"/>
                </a:ext>
              </a:extLst>
            </p:cNvPr>
            <p:cNvSpPr/>
            <p:nvPr/>
          </p:nvSpPr>
          <p:spPr>
            <a:xfrm>
              <a:off x="1216074" y="929499"/>
              <a:ext cx="7771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위치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527;p45">
              <a:extLst>
                <a:ext uri="{FF2B5EF4-FFF2-40B4-BE49-F238E27FC236}">
                  <a16:creationId xmlns:a16="http://schemas.microsoft.com/office/drawing/2014/main" id="{7D0DCEDF-9B8C-4A48-90A4-8108D5B706B2}"/>
                </a:ext>
              </a:extLst>
            </p:cNvPr>
            <p:cNvSpPr/>
            <p:nvPr/>
          </p:nvSpPr>
          <p:spPr>
            <a:xfrm>
              <a:off x="1993177" y="929499"/>
              <a:ext cx="535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역할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527;p45">
              <a:extLst>
                <a:ext uri="{FF2B5EF4-FFF2-40B4-BE49-F238E27FC236}">
                  <a16:creationId xmlns:a16="http://schemas.microsoft.com/office/drawing/2014/main" id="{F11252E1-E1BB-4457-9122-EF3CEB8C41C9}"/>
                </a:ext>
              </a:extLst>
            </p:cNvPr>
            <p:cNvSpPr/>
            <p:nvPr/>
          </p:nvSpPr>
          <p:spPr>
            <a:xfrm>
              <a:off x="2365769" y="929499"/>
              <a:ext cx="9639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기능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.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확장자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Google Shape;544;p45">
            <a:extLst>
              <a:ext uri="{FF2B5EF4-FFF2-40B4-BE49-F238E27FC236}">
                <a16:creationId xmlns:a16="http://schemas.microsoft.com/office/drawing/2014/main" id="{87F35718-B87A-4822-B9DD-2CC209F3914D}"/>
              </a:ext>
            </a:extLst>
          </p:cNvPr>
          <p:cNvSpPr/>
          <p:nvPr/>
        </p:nvSpPr>
        <p:spPr>
          <a:xfrm>
            <a:off x="6521960" y="3874528"/>
            <a:ext cx="5010707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543;p45">
            <a:extLst>
              <a:ext uri="{FF2B5EF4-FFF2-40B4-BE49-F238E27FC236}">
                <a16:creationId xmlns:a16="http://schemas.microsoft.com/office/drawing/2014/main" id="{E858C9FA-CA0B-453A-A823-4D577D0287B1}"/>
              </a:ext>
            </a:extLst>
          </p:cNvPr>
          <p:cNvSpPr/>
          <p:nvPr/>
        </p:nvSpPr>
        <p:spPr>
          <a:xfrm>
            <a:off x="6602404" y="3891639"/>
            <a:ext cx="501070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세부 위치 별 구분은 우측의 예시 그림을 따라 작성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한눈에 알기 쉽게 하기 위함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A6DC7-132D-431D-87F0-F99C89FB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782472" y="1796929"/>
            <a:ext cx="2471550" cy="51968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5;p45">
            <a:extLst>
              <a:ext uri="{FF2B5EF4-FFF2-40B4-BE49-F238E27FC236}">
                <a16:creationId xmlns:a16="http://schemas.microsoft.com/office/drawing/2014/main" id="{11B075A8-9DEC-4562-AB3C-1A2C885FF1FF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컴퍼넌트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별 기능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꾸밈요소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F7D5A438-20AB-4A9E-A031-F36F3EF5C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817521"/>
              </p:ext>
            </p:extLst>
          </p:nvPr>
        </p:nvGraphicFramePr>
        <p:xfrm>
          <a:off x="5842000" y="1009605"/>
          <a:ext cx="5781040" cy="3004929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49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863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1437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4899">
                  <a:extLst>
                    <a:ext uri="{9D8B030D-6E8A-4147-A177-3AD203B41FA5}">
                      <a16:colId xmlns:a16="http://schemas.microsoft.com/office/drawing/2014/main" val="2467277612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컴퍼넌트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활성화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기본 상태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비활성화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레벨제한 등 요소로 사용하지 않는 버튼이만 노출 되어 있을 때에 색조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음영 조절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상호작용 시 버튼 밝기 조절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알림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버튼과 이어진 콘텐츠에 변경 사항이 있거나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캐릭터나 아이템 획득 등을 알려주기 위함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뒤쪽 배경 회색처리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팝업이 띄워 질 경우 뒤쪽 화면을 회색으로 처리함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모두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버튼을 강조 하기 위해 꾸밈 요소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CEB153-EF95-459E-986F-929EF1080AB3}"/>
              </a:ext>
            </a:extLst>
          </p:cNvPr>
          <p:cNvGrpSpPr/>
          <p:nvPr/>
        </p:nvGrpSpPr>
        <p:grpSpPr>
          <a:xfrm>
            <a:off x="404312" y="1056379"/>
            <a:ext cx="1629242" cy="718003"/>
            <a:chOff x="467991" y="1127760"/>
            <a:chExt cx="1980569" cy="71800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95F0017-981B-465E-88F8-4559BD8B6519}"/>
                </a:ext>
              </a:extLst>
            </p:cNvPr>
            <p:cNvSpPr/>
            <p:nvPr/>
          </p:nvSpPr>
          <p:spPr>
            <a:xfrm>
              <a:off x="467991" y="1127760"/>
              <a:ext cx="1980569" cy="718003"/>
            </a:xfrm>
            <a:prstGeom prst="roundRect">
              <a:avLst/>
            </a:prstGeom>
            <a:solidFill>
              <a:srgbClr val="66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extrusionH="25400" contourW="12700">
              <a:bevelT h="25400"/>
              <a:bevelB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5E96993-7717-4BDF-B8D1-5FAAC1F4CC9B}"/>
                </a:ext>
              </a:extLst>
            </p:cNvPr>
            <p:cNvSpPr/>
            <p:nvPr/>
          </p:nvSpPr>
          <p:spPr>
            <a:xfrm>
              <a:off x="569590" y="1245390"/>
              <a:ext cx="1777370" cy="482742"/>
            </a:xfrm>
            <a:prstGeom prst="roundRect">
              <a:avLst/>
            </a:prstGeom>
            <a:solidFill>
              <a:srgbClr val="C1D6FF"/>
            </a:solidFill>
            <a:ln>
              <a:noFill/>
            </a:ln>
            <a:effectLst>
              <a:outerShdw blurRad="38100" dist="38100" dir="2700000" sx="102000" sy="102000" algn="tl" rotWithShape="0">
                <a:prstClr val="black">
                  <a:alpha val="48000"/>
                </a:prst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contourW="19050">
              <a:bevelT w="114300" h="63500" prst="coolSlant"/>
              <a:bevelB w="0" h="571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캐릭터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D8ADE2B-4B8C-4F8B-9EA9-3FE07194A43D}"/>
              </a:ext>
            </a:extLst>
          </p:cNvPr>
          <p:cNvGrpSpPr/>
          <p:nvPr/>
        </p:nvGrpSpPr>
        <p:grpSpPr>
          <a:xfrm>
            <a:off x="2264302" y="1056379"/>
            <a:ext cx="1629242" cy="718003"/>
            <a:chOff x="467991" y="1127760"/>
            <a:chExt cx="1980569" cy="71800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0B1B2DE-3659-4A4F-8084-47A7952F6FF3}"/>
                </a:ext>
              </a:extLst>
            </p:cNvPr>
            <p:cNvSpPr/>
            <p:nvPr/>
          </p:nvSpPr>
          <p:spPr>
            <a:xfrm>
              <a:off x="467991" y="1127760"/>
              <a:ext cx="1980569" cy="718003"/>
            </a:xfrm>
            <a:prstGeom prst="round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extrusionH="25400" contourW="12700">
              <a:bevelT h="25400"/>
              <a:bevelB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7B827FF-020A-4E10-9E5C-C76F13F51BDF}"/>
                </a:ext>
              </a:extLst>
            </p:cNvPr>
            <p:cNvSpPr/>
            <p:nvPr/>
          </p:nvSpPr>
          <p:spPr>
            <a:xfrm>
              <a:off x="569590" y="1245390"/>
              <a:ext cx="1777370" cy="482742"/>
            </a:xfrm>
            <a:prstGeom prst="round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38100" dist="38100" dir="2700000" sx="102000" sy="102000" algn="tl" rotWithShape="0">
                <a:prstClr val="black">
                  <a:alpha val="48000"/>
                </a:prst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contourW="19050">
              <a:bevelT w="114300" h="63500" prst="coolSlant"/>
              <a:bevelB w="0" h="57150"/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캐릭터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38F6868-615F-44EC-8E00-210E6E448B50}"/>
              </a:ext>
            </a:extLst>
          </p:cNvPr>
          <p:cNvGrpSpPr/>
          <p:nvPr/>
        </p:nvGrpSpPr>
        <p:grpSpPr>
          <a:xfrm>
            <a:off x="4053151" y="1056379"/>
            <a:ext cx="1629242" cy="718003"/>
            <a:chOff x="467991" y="1127760"/>
            <a:chExt cx="1980569" cy="71800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A90AE99-DEAE-44BF-A7E6-A41570495EAA}"/>
                </a:ext>
              </a:extLst>
            </p:cNvPr>
            <p:cNvSpPr/>
            <p:nvPr/>
          </p:nvSpPr>
          <p:spPr>
            <a:xfrm>
              <a:off x="467991" y="1127760"/>
              <a:ext cx="1980569" cy="718003"/>
            </a:xfrm>
            <a:prstGeom prst="roundRect">
              <a:avLst/>
            </a:prstGeom>
            <a:solidFill>
              <a:srgbClr val="66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extrusionH="25400" contourW="12700">
              <a:bevelT h="25400"/>
              <a:bevelB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41B932-4200-4722-9D31-D0AB0AC7AF68}"/>
                </a:ext>
              </a:extLst>
            </p:cNvPr>
            <p:cNvSpPr/>
            <p:nvPr/>
          </p:nvSpPr>
          <p:spPr>
            <a:xfrm>
              <a:off x="569590" y="1245390"/>
              <a:ext cx="1777370" cy="482742"/>
            </a:xfrm>
            <a:prstGeom prst="roundRect">
              <a:avLst/>
            </a:prstGeom>
            <a:solidFill>
              <a:srgbClr val="C1D6FF"/>
            </a:solidFill>
            <a:ln>
              <a:noFill/>
            </a:ln>
            <a:effectLst>
              <a:outerShdw blurRad="38100" dist="38100" dir="2700000" sx="102000" sy="102000" algn="tl" rotWithShape="0">
                <a:prstClr val="black">
                  <a:alpha val="48000"/>
                </a:prst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contourW="38100">
              <a:bevelT w="0" h="0" prst="coolSlant"/>
              <a:bevelB w="0" h="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캐릭터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DF0254FB-BB48-4CFB-9C7A-FD668CACA6F2}"/>
              </a:ext>
            </a:extLst>
          </p:cNvPr>
          <p:cNvSpPr/>
          <p:nvPr/>
        </p:nvSpPr>
        <p:spPr>
          <a:xfrm>
            <a:off x="263656" y="1009605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1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EAE4AF5-C73C-4E37-99EC-ECF987E10B0C}"/>
              </a:ext>
            </a:extLst>
          </p:cNvPr>
          <p:cNvSpPr/>
          <p:nvPr/>
        </p:nvSpPr>
        <p:spPr>
          <a:xfrm>
            <a:off x="2174210" y="1009605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2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D61442-46A7-443F-A2B5-2B0D0C3E639B}"/>
              </a:ext>
            </a:extLst>
          </p:cNvPr>
          <p:cNvSpPr/>
          <p:nvPr/>
        </p:nvSpPr>
        <p:spPr>
          <a:xfrm>
            <a:off x="3983636" y="1009605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3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70BFB1-C98C-46E4-8DBD-69EE74996B3B}"/>
              </a:ext>
            </a:extLst>
          </p:cNvPr>
          <p:cNvSpPr/>
          <p:nvPr/>
        </p:nvSpPr>
        <p:spPr>
          <a:xfrm>
            <a:off x="404312" y="2098326"/>
            <a:ext cx="1692921" cy="718003"/>
          </a:xfrm>
          <a:prstGeom prst="roundRect">
            <a:avLst/>
          </a:prstGeom>
          <a:solidFill>
            <a:srgbClr val="66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72AED6A-FE15-48F7-B365-07DB90D8B6CE}"/>
              </a:ext>
            </a:extLst>
          </p:cNvPr>
          <p:cNvSpPr/>
          <p:nvPr/>
        </p:nvSpPr>
        <p:spPr>
          <a:xfrm>
            <a:off x="1374407" y="1969643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4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8C1C22C-335C-4DB3-8C0D-00FD309E156B}"/>
              </a:ext>
            </a:extLst>
          </p:cNvPr>
          <p:cNvSpPr/>
          <p:nvPr/>
        </p:nvSpPr>
        <p:spPr>
          <a:xfrm>
            <a:off x="1814210" y="1980695"/>
            <a:ext cx="360000" cy="360000"/>
          </a:xfrm>
          <a:prstGeom prst="ellipse">
            <a:avLst/>
          </a:prstGeom>
          <a:solidFill>
            <a:srgbClr val="FF9900"/>
          </a:solidFill>
          <a:ln>
            <a:solidFill>
              <a:srgbClr val="FFE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N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179921-3181-425D-8B22-35DB6C75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1965" y="3273093"/>
            <a:ext cx="1072245" cy="1092097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6A30FE8B-8B34-4915-AB69-A8E0A35BE1A4}"/>
              </a:ext>
            </a:extLst>
          </p:cNvPr>
          <p:cNvSpPr/>
          <p:nvPr/>
        </p:nvSpPr>
        <p:spPr>
          <a:xfrm>
            <a:off x="474561" y="3162892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6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81BEFCD-6CB7-409E-B62A-63D3C26D7371}"/>
              </a:ext>
            </a:extLst>
          </p:cNvPr>
          <p:cNvSpPr/>
          <p:nvPr/>
        </p:nvSpPr>
        <p:spPr>
          <a:xfrm>
            <a:off x="741965" y="3718153"/>
            <a:ext cx="1072245" cy="647037"/>
          </a:xfrm>
          <a:prstGeom prst="roundRect">
            <a:avLst/>
          </a:prstGeom>
          <a:solidFill>
            <a:srgbClr val="000000">
              <a:alpha val="6196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74A0E8-5B82-4E58-820A-1F78F1B18964}"/>
              </a:ext>
            </a:extLst>
          </p:cNvPr>
          <p:cNvSpPr/>
          <p:nvPr/>
        </p:nvSpPr>
        <p:spPr>
          <a:xfrm>
            <a:off x="2471302" y="2098326"/>
            <a:ext cx="3215161" cy="13306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29C25D6-8F87-428B-9DEB-0A3A8E6D899B}"/>
              </a:ext>
            </a:extLst>
          </p:cNvPr>
          <p:cNvSpPr/>
          <p:nvPr/>
        </p:nvSpPr>
        <p:spPr>
          <a:xfrm>
            <a:off x="2686693" y="2329643"/>
            <a:ext cx="2762411" cy="824552"/>
          </a:xfrm>
          <a:prstGeom prst="roundRect">
            <a:avLst/>
          </a:prstGeom>
          <a:solidFill>
            <a:srgbClr val="66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팝업</a:t>
            </a:r>
            <a:endParaRPr 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58012F4-82D0-487A-B60D-5B28E5A1B82A}"/>
              </a:ext>
            </a:extLst>
          </p:cNvPr>
          <p:cNvSpPr/>
          <p:nvPr/>
        </p:nvSpPr>
        <p:spPr>
          <a:xfrm>
            <a:off x="2391499" y="1969643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5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C60653C-7595-4115-817E-EC2860B0F33D}"/>
              </a:ext>
            </a:extLst>
          </p:cNvPr>
          <p:cNvSpPr/>
          <p:nvPr/>
        </p:nvSpPr>
        <p:spPr>
          <a:xfrm>
            <a:off x="4866159" y="2383034"/>
            <a:ext cx="522238" cy="243540"/>
          </a:xfrm>
          <a:prstGeom prst="roundRect">
            <a:avLst/>
          </a:prstGeom>
          <a:solidFill>
            <a:srgbClr val="66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508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2D7F149D-9402-422E-9848-7FCBFA16B488}"/>
              </a:ext>
            </a:extLst>
          </p:cNvPr>
          <p:cNvSpPr/>
          <p:nvPr/>
        </p:nvSpPr>
        <p:spPr>
          <a:xfrm>
            <a:off x="3102304" y="4969298"/>
            <a:ext cx="2692259" cy="496936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7CBF828-7CCF-4FE2-BA28-16922B585F3A}"/>
              </a:ext>
            </a:extLst>
          </p:cNvPr>
          <p:cNvSpPr/>
          <p:nvPr/>
        </p:nvSpPr>
        <p:spPr>
          <a:xfrm>
            <a:off x="7120373" y="4939544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06F0438-3206-4A1E-9F87-9E352A43F056}"/>
              </a:ext>
            </a:extLst>
          </p:cNvPr>
          <p:cNvSpPr/>
          <p:nvPr/>
        </p:nvSpPr>
        <p:spPr>
          <a:xfrm>
            <a:off x="7120373" y="5622429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2284" y="1009604"/>
            <a:ext cx="11124388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7FAB01-3451-4CC5-A253-5754617E2C94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B16975C-6348-4890-B787-E6A1985A232B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72" name="모서리가 둥근 직사각형 20">
            <a:extLst>
              <a:ext uri="{FF2B5EF4-FFF2-40B4-BE49-F238E27FC236}">
                <a16:creationId xmlns:a16="http://schemas.microsoft.com/office/drawing/2014/main" id="{F42ABD9F-429B-42A1-903C-5369EA8E0400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E15DEB0-8865-418C-AB45-FDD82BA51568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0AF6E5-1FA4-423F-8CFA-043E561A16A4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F3EC70-E4DA-4D5E-8CB3-8602EB64254F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6CAFB85-3E85-4063-BCBE-B9085D0DCA3B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E74BCDB-E512-4544-8C17-3DB044791A20}"/>
              </a:ext>
            </a:extLst>
          </p:cNvPr>
          <p:cNvSpPr/>
          <p:nvPr/>
        </p:nvSpPr>
        <p:spPr>
          <a:xfrm>
            <a:off x="7364495" y="1128080"/>
            <a:ext cx="1859542" cy="203726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 바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76C2091-ACEE-4D02-8058-FAB48594C4D5}"/>
              </a:ext>
            </a:extLst>
          </p:cNvPr>
          <p:cNvSpPr/>
          <p:nvPr/>
        </p:nvSpPr>
        <p:spPr>
          <a:xfrm>
            <a:off x="3657448" y="2089424"/>
            <a:ext cx="4682663" cy="26268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44FAF94-A49A-4605-BE3E-BEA65E54FA0C}"/>
              </a:ext>
            </a:extLst>
          </p:cNvPr>
          <p:cNvSpPr/>
          <p:nvPr/>
        </p:nvSpPr>
        <p:spPr>
          <a:xfrm>
            <a:off x="3657448" y="2477978"/>
            <a:ext cx="4682662" cy="19157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9" name="사다리꼴 368">
            <a:extLst>
              <a:ext uri="{FF2B5EF4-FFF2-40B4-BE49-F238E27FC236}">
                <a16:creationId xmlns:a16="http://schemas.microsoft.com/office/drawing/2014/main" id="{909A54AA-AF94-4F28-8BA7-0C7837B88778}"/>
              </a:ext>
            </a:extLst>
          </p:cNvPr>
          <p:cNvSpPr/>
          <p:nvPr/>
        </p:nvSpPr>
        <p:spPr>
          <a:xfrm rot="16200000">
            <a:off x="1456189" y="2529690"/>
            <a:ext cx="2626860" cy="1762148"/>
          </a:xfrm>
          <a:prstGeom prst="trapezoid">
            <a:avLst>
              <a:gd name="adj" fmla="val 67797"/>
            </a:avLst>
          </a:prstGeom>
          <a:solidFill>
            <a:schemeClr val="bg2">
              <a:lumMod val="40000"/>
              <a:lumOff val="60000"/>
              <a:alpha val="20000"/>
            </a:schemeClr>
          </a:solidFill>
          <a:ln w="127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모서리가 둥근 직사각형 88">
            <a:extLst>
              <a:ext uri="{FF2B5EF4-FFF2-40B4-BE49-F238E27FC236}">
                <a16:creationId xmlns:a16="http://schemas.microsoft.com/office/drawing/2014/main" id="{F351755E-0C0D-44DC-AE74-A7F14904BCF2}"/>
              </a:ext>
            </a:extLst>
          </p:cNvPr>
          <p:cNvSpPr/>
          <p:nvPr/>
        </p:nvSpPr>
        <p:spPr>
          <a:xfrm>
            <a:off x="9917026" y="2133459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 팝업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89296" y="173661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로고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89296" y="225704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 </a:t>
            </a:r>
          </a:p>
        </p:txBody>
      </p:sp>
      <p:cxnSp>
        <p:nvCxnSpPr>
          <p:cNvPr id="20" name="직선 화살표 연결선 19"/>
          <p:cNvCxnSpPr>
            <a:cxnSpLocks/>
            <a:stCxn id="17" idx="2"/>
            <a:endCxn id="19" idx="0"/>
          </p:cNvCxnSpPr>
          <p:nvPr/>
        </p:nvCxnSpPr>
        <p:spPr>
          <a:xfrm>
            <a:off x="1438921" y="1965042"/>
            <a:ext cx="0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92673" y="3297888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29" name="직선 화살표 연결선 28"/>
          <p:cNvCxnSpPr>
            <a:cxnSpLocks/>
            <a:stCxn id="30" idx="2"/>
            <a:endCxn id="28" idx="0"/>
          </p:cNvCxnSpPr>
          <p:nvPr/>
        </p:nvCxnSpPr>
        <p:spPr>
          <a:xfrm>
            <a:off x="1438921" y="3005888"/>
            <a:ext cx="3377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89296" y="277746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cxnSp>
        <p:nvCxnSpPr>
          <p:cNvPr id="32" name="직선 화살표 연결선 31"/>
          <p:cNvCxnSpPr>
            <a:cxnSpLocks/>
            <a:stCxn id="19" idx="2"/>
            <a:endCxn id="30" idx="0"/>
          </p:cNvCxnSpPr>
          <p:nvPr/>
        </p:nvCxnSpPr>
        <p:spPr>
          <a:xfrm>
            <a:off x="1438921" y="2485465"/>
            <a:ext cx="0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5">
            <a:extLst>
              <a:ext uri="{FF2B5EF4-FFF2-40B4-BE49-F238E27FC236}">
                <a16:creationId xmlns:a16="http://schemas.microsoft.com/office/drawing/2014/main" id="{C01C2205-59B0-4A6F-A86A-3D8CD54A824A}"/>
              </a:ext>
            </a:extLst>
          </p:cNvPr>
          <p:cNvCxnSpPr>
            <a:cxnSpLocks/>
            <a:stCxn id="168" idx="1"/>
            <a:endCxn id="55" idx="0"/>
          </p:cNvCxnSpPr>
          <p:nvPr/>
        </p:nvCxnSpPr>
        <p:spPr>
          <a:xfrm rot="10800000" flipV="1">
            <a:off x="3540339" y="4555002"/>
            <a:ext cx="117109" cy="54855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8">
            <a:extLst>
              <a:ext uri="{FF2B5EF4-FFF2-40B4-BE49-F238E27FC236}">
                <a16:creationId xmlns:a16="http://schemas.microsoft.com/office/drawing/2014/main" id="{A52B4A73-93D5-4091-83B0-944A5C827D07}"/>
              </a:ext>
            </a:extLst>
          </p:cNvPr>
          <p:cNvSpPr/>
          <p:nvPr/>
        </p:nvSpPr>
        <p:spPr>
          <a:xfrm>
            <a:off x="8683711" y="213715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메뉴 팝업</a:t>
            </a:r>
          </a:p>
        </p:txBody>
      </p:sp>
      <p:cxnSp>
        <p:nvCxnSpPr>
          <p:cNvPr id="60" name="꺾인 연결선 45">
            <a:extLst>
              <a:ext uri="{FF2B5EF4-FFF2-40B4-BE49-F238E27FC236}">
                <a16:creationId xmlns:a16="http://schemas.microsoft.com/office/drawing/2014/main" id="{012DEF39-37A0-4DDD-9D34-B5E1BDCBA133}"/>
              </a:ext>
            </a:extLst>
          </p:cNvPr>
          <p:cNvCxnSpPr>
            <a:cxnSpLocks/>
            <a:stCxn id="179" idx="2"/>
            <a:endCxn id="59" idx="0"/>
          </p:cNvCxnSpPr>
          <p:nvPr/>
        </p:nvCxnSpPr>
        <p:spPr>
          <a:xfrm rot="5400000">
            <a:off x="4397772" y="4719648"/>
            <a:ext cx="387271" cy="3805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45">
            <a:extLst>
              <a:ext uri="{FF2B5EF4-FFF2-40B4-BE49-F238E27FC236}">
                <a16:creationId xmlns:a16="http://schemas.microsoft.com/office/drawing/2014/main" id="{624EE189-418E-4EEE-868E-93469D4DE154}"/>
              </a:ext>
            </a:extLst>
          </p:cNvPr>
          <p:cNvCxnSpPr>
            <a:cxnSpLocks/>
            <a:stCxn id="178" idx="2"/>
            <a:endCxn id="63" idx="0"/>
          </p:cNvCxnSpPr>
          <p:nvPr/>
        </p:nvCxnSpPr>
        <p:spPr>
          <a:xfrm>
            <a:off x="5299021" y="4716284"/>
            <a:ext cx="11178" cy="38727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66F33F5-7AC3-4367-A3A7-7AEF76C94B57}"/>
              </a:ext>
            </a:extLst>
          </p:cNvPr>
          <p:cNvSpPr/>
          <p:nvPr/>
        </p:nvSpPr>
        <p:spPr>
          <a:xfrm>
            <a:off x="2619409" y="2686139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</a:p>
        </p:txBody>
      </p:sp>
      <p:sp>
        <p:nvSpPr>
          <p:cNvPr id="91" name="모서리가 둥근 직사각형 88">
            <a:extLst>
              <a:ext uri="{FF2B5EF4-FFF2-40B4-BE49-F238E27FC236}">
                <a16:creationId xmlns:a16="http://schemas.microsoft.com/office/drawing/2014/main" id="{C66EAA16-5C3F-4B4B-8C82-656BC827A8A5}"/>
              </a:ext>
            </a:extLst>
          </p:cNvPr>
          <p:cNvSpPr/>
          <p:nvPr/>
        </p:nvSpPr>
        <p:spPr>
          <a:xfrm>
            <a:off x="2619409" y="3111680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팝업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2BA6944-0BA6-4275-AC4D-0BDE2D7D4932}"/>
              </a:ext>
            </a:extLst>
          </p:cNvPr>
          <p:cNvSpPr/>
          <p:nvPr/>
        </p:nvSpPr>
        <p:spPr>
          <a:xfrm>
            <a:off x="8683710" y="2867966"/>
            <a:ext cx="10163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72AB84-B11F-4F2A-AB41-229C83633903}"/>
              </a:ext>
            </a:extLst>
          </p:cNvPr>
          <p:cNvSpPr/>
          <p:nvPr/>
        </p:nvSpPr>
        <p:spPr>
          <a:xfrm>
            <a:off x="8683711" y="2501131"/>
            <a:ext cx="10163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업적</a:t>
            </a: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1EA69C58-77A2-479F-A4FD-C879E01C754A}"/>
              </a:ext>
            </a:extLst>
          </p:cNvPr>
          <p:cNvCxnSpPr>
            <a:cxnSpLocks/>
            <a:stCxn id="267" idx="3"/>
            <a:endCxn id="100" idx="1"/>
          </p:cNvCxnSpPr>
          <p:nvPr/>
        </p:nvCxnSpPr>
        <p:spPr>
          <a:xfrm>
            <a:off x="8304909" y="2748272"/>
            <a:ext cx="378801" cy="23390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88">
            <a:extLst>
              <a:ext uri="{FF2B5EF4-FFF2-40B4-BE49-F238E27FC236}">
                <a16:creationId xmlns:a16="http://schemas.microsoft.com/office/drawing/2014/main" id="{D3F4F0F9-4B0F-452B-9ED4-D64F07C81450}"/>
              </a:ext>
            </a:extLst>
          </p:cNvPr>
          <p:cNvSpPr/>
          <p:nvPr/>
        </p:nvSpPr>
        <p:spPr>
          <a:xfrm>
            <a:off x="8498450" y="4453293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847507AB-1334-4822-8D17-F30343DC9F60}"/>
              </a:ext>
            </a:extLst>
          </p:cNvPr>
          <p:cNvCxnSpPr>
            <a:cxnSpLocks/>
            <a:stCxn id="169" idx="3"/>
            <a:endCxn id="105" idx="1"/>
          </p:cNvCxnSpPr>
          <p:nvPr/>
        </p:nvCxnSpPr>
        <p:spPr>
          <a:xfrm>
            <a:off x="8338204" y="4555002"/>
            <a:ext cx="160246" cy="125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45">
            <a:extLst>
              <a:ext uri="{FF2B5EF4-FFF2-40B4-BE49-F238E27FC236}">
                <a16:creationId xmlns:a16="http://schemas.microsoft.com/office/drawing/2014/main" id="{1FDC8782-0E1C-41CC-8F6D-ED37D45180B7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 rot="5400000">
            <a:off x="8208643" y="4112144"/>
            <a:ext cx="354973" cy="14941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92639B7E-250E-4C44-B993-E9E72ADB03A7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rot="5400000">
            <a:off x="8679273" y="4582774"/>
            <a:ext cx="354973" cy="55285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A869FC9A-C54C-4368-BC24-94470E7336CB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rot="16200000" flipH="1">
            <a:off x="9149903" y="4665000"/>
            <a:ext cx="354973" cy="3884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622F058C-F82C-4FF5-81BA-6D234E07FE8D}"/>
              </a:ext>
            </a:extLst>
          </p:cNvPr>
          <p:cNvCxnSpPr>
            <a:cxnSpLocks/>
            <a:stCxn id="105" idx="2"/>
            <a:endCxn id="109" idx="0"/>
          </p:cNvCxnSpPr>
          <p:nvPr/>
        </p:nvCxnSpPr>
        <p:spPr>
          <a:xfrm rot="16200000" flipH="1">
            <a:off x="9620532" y="4194370"/>
            <a:ext cx="354973" cy="13296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모서리가 둥근 직사각형 88">
            <a:extLst>
              <a:ext uri="{FF2B5EF4-FFF2-40B4-BE49-F238E27FC236}">
                <a16:creationId xmlns:a16="http://schemas.microsoft.com/office/drawing/2014/main" id="{1A40F77B-363B-4160-999C-36C043BFAA03}"/>
              </a:ext>
            </a:extLst>
          </p:cNvPr>
          <p:cNvSpPr/>
          <p:nvPr/>
        </p:nvSpPr>
        <p:spPr>
          <a:xfrm>
            <a:off x="8498450" y="4082325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캐릭설정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팝업</a:t>
            </a:r>
          </a:p>
        </p:txBody>
      </p:sp>
      <p:cxnSp>
        <p:nvCxnSpPr>
          <p:cNvPr id="307" name="꺾인 연결선 45">
            <a:extLst>
              <a:ext uri="{FF2B5EF4-FFF2-40B4-BE49-F238E27FC236}">
                <a16:creationId xmlns:a16="http://schemas.microsoft.com/office/drawing/2014/main" id="{4DD19903-B099-4283-9F1E-C2ABBAAF59E7}"/>
              </a:ext>
            </a:extLst>
          </p:cNvPr>
          <p:cNvCxnSpPr>
            <a:cxnSpLocks/>
            <a:stCxn id="259" idx="1"/>
            <a:endCxn id="82" idx="3"/>
          </p:cNvCxnSpPr>
          <p:nvPr/>
        </p:nvCxnSpPr>
        <p:spPr>
          <a:xfrm rot="10800000" flipV="1">
            <a:off x="3495160" y="2800349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45">
            <a:extLst>
              <a:ext uri="{FF2B5EF4-FFF2-40B4-BE49-F238E27FC236}">
                <a16:creationId xmlns:a16="http://schemas.microsoft.com/office/drawing/2014/main" id="{C9FEF9FC-883C-436B-B45A-474ABC0549D6}"/>
              </a:ext>
            </a:extLst>
          </p:cNvPr>
          <p:cNvCxnSpPr>
            <a:cxnSpLocks/>
            <a:stCxn id="260" idx="1"/>
            <a:endCxn id="91" idx="3"/>
          </p:cNvCxnSpPr>
          <p:nvPr/>
        </p:nvCxnSpPr>
        <p:spPr>
          <a:xfrm rot="10800000" flipV="1">
            <a:off x="3495160" y="3225890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꺾인 연결선 45">
            <a:extLst>
              <a:ext uri="{FF2B5EF4-FFF2-40B4-BE49-F238E27FC236}">
                <a16:creationId xmlns:a16="http://schemas.microsoft.com/office/drawing/2014/main" id="{C53B0912-633D-41D1-9A40-78C84D03FF17}"/>
              </a:ext>
            </a:extLst>
          </p:cNvPr>
          <p:cNvCxnSpPr>
            <a:cxnSpLocks/>
            <a:stCxn id="261" idx="1"/>
            <a:endCxn id="443" idx="3"/>
          </p:cNvCxnSpPr>
          <p:nvPr/>
        </p:nvCxnSpPr>
        <p:spPr>
          <a:xfrm rot="10800000">
            <a:off x="3495160" y="3650234"/>
            <a:ext cx="235704" cy="119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모서리가 둥근 직사각형 88">
            <a:extLst>
              <a:ext uri="{FF2B5EF4-FFF2-40B4-BE49-F238E27FC236}">
                <a16:creationId xmlns:a16="http://schemas.microsoft.com/office/drawing/2014/main" id="{EF3CA3BF-C13B-423C-B511-51BA8DFFE7B4}"/>
              </a:ext>
            </a:extLst>
          </p:cNvPr>
          <p:cNvSpPr/>
          <p:nvPr/>
        </p:nvSpPr>
        <p:spPr>
          <a:xfrm>
            <a:off x="8684799" y="1571015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팝업</a:t>
            </a:r>
          </a:p>
        </p:txBody>
      </p:sp>
      <p:cxnSp>
        <p:nvCxnSpPr>
          <p:cNvPr id="368" name="꺾인 연결선 45">
            <a:extLst>
              <a:ext uri="{FF2B5EF4-FFF2-40B4-BE49-F238E27FC236}">
                <a16:creationId xmlns:a16="http://schemas.microsoft.com/office/drawing/2014/main" id="{85712A47-85DC-4507-8BD4-3CA9E1855400}"/>
              </a:ext>
            </a:extLst>
          </p:cNvPr>
          <p:cNvCxnSpPr>
            <a:cxnSpLocks/>
            <a:stCxn id="57" idx="3"/>
            <a:endCxn id="365" idx="1"/>
          </p:cNvCxnSpPr>
          <p:nvPr/>
        </p:nvCxnSpPr>
        <p:spPr>
          <a:xfrm flipV="1">
            <a:off x="9691711" y="2247671"/>
            <a:ext cx="225315" cy="36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꺾인 연결선 45">
            <a:extLst>
              <a:ext uri="{FF2B5EF4-FFF2-40B4-BE49-F238E27FC236}">
                <a16:creationId xmlns:a16="http://schemas.microsoft.com/office/drawing/2014/main" id="{5551E8BE-0340-4569-8321-356E8B1AC1F5}"/>
              </a:ext>
            </a:extLst>
          </p:cNvPr>
          <p:cNvCxnSpPr>
            <a:cxnSpLocks/>
            <a:stCxn id="57" idx="0"/>
            <a:endCxn id="367" idx="2"/>
          </p:cNvCxnSpPr>
          <p:nvPr/>
        </p:nvCxnSpPr>
        <p:spPr>
          <a:xfrm rot="16200000" flipV="1">
            <a:off x="9017967" y="1967406"/>
            <a:ext cx="337712" cy="177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99F3809-4F2D-4C9D-8B7F-FB30B0F91352}"/>
              </a:ext>
            </a:extLst>
          </p:cNvPr>
          <p:cNvSpPr/>
          <p:nvPr/>
        </p:nvSpPr>
        <p:spPr>
          <a:xfrm>
            <a:off x="7440005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7E4CC2C-BB9C-4430-96D1-6D211FC7D02D}"/>
              </a:ext>
            </a:extLst>
          </p:cNvPr>
          <p:cNvSpPr>
            <a:spLocks noChangeAspect="1"/>
          </p:cNvSpPr>
          <p:nvPr/>
        </p:nvSpPr>
        <p:spPr>
          <a:xfrm>
            <a:off x="7355411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796EE5D-263B-4A65-9E3F-4578F703D7B8}"/>
              </a:ext>
            </a:extLst>
          </p:cNvPr>
          <p:cNvSpPr/>
          <p:nvPr/>
        </p:nvSpPr>
        <p:spPr>
          <a:xfrm>
            <a:off x="8039572" y="209549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B2900-D73B-46AE-B281-BAB34DE53AC3}"/>
              </a:ext>
            </a:extLst>
          </p:cNvPr>
          <p:cNvSpPr/>
          <p:nvPr/>
        </p:nvSpPr>
        <p:spPr>
          <a:xfrm>
            <a:off x="6717262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7D9AC7B-3960-4EC0-8778-A13AE9E89C13}"/>
              </a:ext>
            </a:extLst>
          </p:cNvPr>
          <p:cNvSpPr>
            <a:spLocks noChangeAspect="1"/>
          </p:cNvSpPr>
          <p:nvPr/>
        </p:nvSpPr>
        <p:spPr>
          <a:xfrm>
            <a:off x="6632669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FB01E3-F091-4936-8100-0841865700E8}"/>
              </a:ext>
            </a:extLst>
          </p:cNvPr>
          <p:cNvSpPr/>
          <p:nvPr/>
        </p:nvSpPr>
        <p:spPr>
          <a:xfrm>
            <a:off x="3657447" y="4393719"/>
            <a:ext cx="810657" cy="3225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C8B4905-07B1-492A-A69E-83B45EF325B5}"/>
              </a:ext>
            </a:extLst>
          </p:cNvPr>
          <p:cNvSpPr/>
          <p:nvPr/>
        </p:nvSpPr>
        <p:spPr>
          <a:xfrm>
            <a:off x="7142256" y="4393719"/>
            <a:ext cx="1195948" cy="3225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AA59817-2D25-44E4-8ACA-5146C1B42749}"/>
              </a:ext>
            </a:extLst>
          </p:cNvPr>
          <p:cNvSpPr/>
          <p:nvPr/>
        </p:nvSpPr>
        <p:spPr>
          <a:xfrm>
            <a:off x="5083911" y="4388597"/>
            <a:ext cx="430220" cy="327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C950362-6422-4828-83F2-142D39408A79}"/>
              </a:ext>
            </a:extLst>
          </p:cNvPr>
          <p:cNvSpPr/>
          <p:nvPr/>
        </p:nvSpPr>
        <p:spPr>
          <a:xfrm>
            <a:off x="4546197" y="4388597"/>
            <a:ext cx="470962" cy="327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263B74-BB79-4C8C-9676-ECD2BA692E19}"/>
              </a:ext>
            </a:extLst>
          </p:cNvPr>
          <p:cNvSpPr/>
          <p:nvPr/>
        </p:nvSpPr>
        <p:spPr>
          <a:xfrm>
            <a:off x="5272582" y="2261891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442373E-3CAB-438C-8041-19D65F2EB4EF}"/>
              </a:ext>
            </a:extLst>
          </p:cNvPr>
          <p:cNvSpPr/>
          <p:nvPr/>
        </p:nvSpPr>
        <p:spPr>
          <a:xfrm>
            <a:off x="4681624" y="2261891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B1EEB7F-1306-403F-A127-0462FB624DCF}"/>
              </a:ext>
            </a:extLst>
          </p:cNvPr>
          <p:cNvSpPr/>
          <p:nvPr/>
        </p:nvSpPr>
        <p:spPr>
          <a:xfrm>
            <a:off x="5996192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FD692F0E-C4BA-4342-A808-D9663CF22725}"/>
              </a:ext>
            </a:extLst>
          </p:cNvPr>
          <p:cNvSpPr>
            <a:spLocks noChangeAspect="1"/>
          </p:cNvSpPr>
          <p:nvPr/>
        </p:nvSpPr>
        <p:spPr>
          <a:xfrm>
            <a:off x="5911599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AA15DAB-5AAD-403A-94D2-ED9CCBC59D48}"/>
              </a:ext>
            </a:extLst>
          </p:cNvPr>
          <p:cNvSpPr/>
          <p:nvPr/>
        </p:nvSpPr>
        <p:spPr>
          <a:xfrm>
            <a:off x="3730864" y="2651164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3B20BFC-4D64-4A78-82DB-9E4B770C0BA0}"/>
              </a:ext>
            </a:extLst>
          </p:cNvPr>
          <p:cNvSpPr/>
          <p:nvPr/>
        </p:nvSpPr>
        <p:spPr>
          <a:xfrm>
            <a:off x="3730864" y="3076705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F35E888-7F65-4B55-A73A-809C7C1902CE}"/>
              </a:ext>
            </a:extLst>
          </p:cNvPr>
          <p:cNvSpPr/>
          <p:nvPr/>
        </p:nvSpPr>
        <p:spPr>
          <a:xfrm>
            <a:off x="3730864" y="3502246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D04BA402-A775-4CDA-ADCA-8E9FAAA7B965}"/>
              </a:ext>
            </a:extLst>
          </p:cNvPr>
          <p:cNvSpPr/>
          <p:nvPr/>
        </p:nvSpPr>
        <p:spPr>
          <a:xfrm>
            <a:off x="7511410" y="2639406"/>
            <a:ext cx="7934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3D63073-9136-447E-B426-BF69D5975150}"/>
              </a:ext>
            </a:extLst>
          </p:cNvPr>
          <p:cNvSpPr/>
          <p:nvPr/>
        </p:nvSpPr>
        <p:spPr>
          <a:xfrm>
            <a:off x="7513316" y="2859055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CB37CC3-033F-4B0E-97F1-180142643296}"/>
              </a:ext>
            </a:extLst>
          </p:cNvPr>
          <p:cNvSpPr/>
          <p:nvPr/>
        </p:nvSpPr>
        <p:spPr>
          <a:xfrm>
            <a:off x="7513316" y="3254381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34F8E25-C532-4055-A80B-E4E14EFBAB9A}"/>
              </a:ext>
            </a:extLst>
          </p:cNvPr>
          <p:cNvSpPr/>
          <p:nvPr/>
        </p:nvSpPr>
        <p:spPr>
          <a:xfrm>
            <a:off x="7513316" y="3655178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BA88C58-17B8-4FF5-99AF-C3E9AB34F52A}"/>
              </a:ext>
            </a:extLst>
          </p:cNvPr>
          <p:cNvSpPr/>
          <p:nvPr/>
        </p:nvSpPr>
        <p:spPr>
          <a:xfrm>
            <a:off x="3730864" y="3927787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cxnSp>
        <p:nvCxnSpPr>
          <p:cNvPr id="401" name="꺾인 연결선 45">
            <a:extLst>
              <a:ext uri="{FF2B5EF4-FFF2-40B4-BE49-F238E27FC236}">
                <a16:creationId xmlns:a16="http://schemas.microsoft.com/office/drawing/2014/main" id="{F6B6412E-A03A-49A9-B2F3-7D560E7085AF}"/>
              </a:ext>
            </a:extLst>
          </p:cNvPr>
          <p:cNvCxnSpPr>
            <a:cxnSpLocks/>
            <a:stCxn id="384" idx="1"/>
            <a:endCxn id="448" idx="3"/>
          </p:cNvCxnSpPr>
          <p:nvPr/>
        </p:nvCxnSpPr>
        <p:spPr>
          <a:xfrm rot="10800000">
            <a:off x="3495160" y="4072059"/>
            <a:ext cx="235704" cy="49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꺾인 연결선 45">
            <a:extLst>
              <a:ext uri="{FF2B5EF4-FFF2-40B4-BE49-F238E27FC236}">
                <a16:creationId xmlns:a16="http://schemas.microsoft.com/office/drawing/2014/main" id="{9007B973-1F97-49E1-8A63-4C85894F5C78}"/>
              </a:ext>
            </a:extLst>
          </p:cNvPr>
          <p:cNvCxnSpPr>
            <a:cxnSpLocks/>
            <a:stCxn id="164" idx="0"/>
            <a:endCxn id="367" idx="1"/>
          </p:cNvCxnSpPr>
          <p:nvPr/>
        </p:nvCxnSpPr>
        <p:spPr>
          <a:xfrm rot="5400000" flipH="1" flipV="1">
            <a:off x="6055976" y="-505637"/>
            <a:ext cx="437959" cy="481968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모서리가 둥근 직사각형 88">
            <a:extLst>
              <a:ext uri="{FF2B5EF4-FFF2-40B4-BE49-F238E27FC236}">
                <a16:creationId xmlns:a16="http://schemas.microsoft.com/office/drawing/2014/main" id="{36D4CAFD-5139-428E-A84D-65F3DC9B2516}"/>
              </a:ext>
            </a:extLst>
          </p:cNvPr>
          <p:cNvSpPr/>
          <p:nvPr/>
        </p:nvSpPr>
        <p:spPr>
          <a:xfrm>
            <a:off x="2619409" y="3536021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우편함 팝업</a:t>
            </a: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B11630F-2256-4DDF-99BB-8F341DC7529D}"/>
              </a:ext>
            </a:extLst>
          </p:cNvPr>
          <p:cNvSpPr/>
          <p:nvPr/>
        </p:nvSpPr>
        <p:spPr>
          <a:xfrm>
            <a:off x="2619409" y="3957847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수집품</a:t>
            </a:r>
          </a:p>
        </p:txBody>
      </p:sp>
      <p:cxnSp>
        <p:nvCxnSpPr>
          <p:cNvPr id="522" name="꺾인 연결선 45">
            <a:extLst>
              <a:ext uri="{FF2B5EF4-FFF2-40B4-BE49-F238E27FC236}">
                <a16:creationId xmlns:a16="http://schemas.microsoft.com/office/drawing/2014/main" id="{B7421A45-FC0C-4E98-870D-7A4B8F25DFEF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>
          <a:xfrm rot="16200000" flipH="1">
            <a:off x="9122017" y="2431267"/>
            <a:ext cx="135558" cy="41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C563ADC1-D643-45BB-8D6A-1F643174289E}"/>
              </a:ext>
            </a:extLst>
          </p:cNvPr>
          <p:cNvCxnSpPr>
            <a:cxnSpLocks/>
            <a:stCxn id="165" idx="3"/>
            <a:endCxn id="57" idx="1"/>
          </p:cNvCxnSpPr>
          <p:nvPr/>
        </p:nvCxnSpPr>
        <p:spPr>
          <a:xfrm>
            <a:off x="8340107" y="2247047"/>
            <a:ext cx="343604" cy="431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2684857-4E5C-4112-941F-082D95431C45}"/>
              </a:ext>
            </a:extLst>
          </p:cNvPr>
          <p:cNvSpPr/>
          <p:nvPr/>
        </p:nvSpPr>
        <p:spPr>
          <a:xfrm>
            <a:off x="6052991" y="5719573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78F93D1D-5C92-4FF2-B1F5-2DBD66E880E4}"/>
              </a:ext>
            </a:extLst>
          </p:cNvPr>
          <p:cNvCxnSpPr>
            <a:cxnSpLocks/>
            <a:stCxn id="186" idx="0"/>
            <a:endCxn id="128" idx="2"/>
          </p:cNvCxnSpPr>
          <p:nvPr/>
        </p:nvCxnSpPr>
        <p:spPr>
          <a:xfrm rot="16200000" flipV="1">
            <a:off x="4814834" y="2112451"/>
            <a:ext cx="298128" cy="7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45">
            <a:extLst>
              <a:ext uri="{FF2B5EF4-FFF2-40B4-BE49-F238E27FC236}">
                <a16:creationId xmlns:a16="http://schemas.microsoft.com/office/drawing/2014/main" id="{787EBEDB-2F11-4D72-8243-BE2D22A3BD9A}"/>
              </a:ext>
            </a:extLst>
          </p:cNvPr>
          <p:cNvCxnSpPr>
            <a:cxnSpLocks/>
            <a:stCxn id="184" idx="0"/>
            <a:endCxn id="127" idx="2"/>
          </p:cNvCxnSpPr>
          <p:nvPr/>
        </p:nvCxnSpPr>
        <p:spPr>
          <a:xfrm rot="5400000" flipH="1" flipV="1">
            <a:off x="5643858" y="1872902"/>
            <a:ext cx="300362" cy="477616"/>
          </a:xfrm>
          <a:prstGeom prst="bentConnector3">
            <a:avLst>
              <a:gd name="adj1" fmla="val 3985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88">
            <a:extLst>
              <a:ext uri="{FF2B5EF4-FFF2-40B4-BE49-F238E27FC236}">
                <a16:creationId xmlns:a16="http://schemas.microsoft.com/office/drawing/2014/main" id="{B0C3D78F-C43E-41B8-9E8A-580B73C1FD26}"/>
              </a:ext>
            </a:extLst>
          </p:cNvPr>
          <p:cNvSpPr/>
          <p:nvPr/>
        </p:nvSpPr>
        <p:spPr>
          <a:xfrm>
            <a:off x="5528847" y="173310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팝업</a:t>
            </a:r>
          </a:p>
        </p:txBody>
      </p:sp>
      <p:sp>
        <p:nvSpPr>
          <p:cNvPr id="128" name="모서리가 둥근 직사각형 88">
            <a:extLst>
              <a:ext uri="{FF2B5EF4-FFF2-40B4-BE49-F238E27FC236}">
                <a16:creationId xmlns:a16="http://schemas.microsoft.com/office/drawing/2014/main" id="{6460EB32-B23C-4E8A-A769-85DEA023CB64}"/>
              </a:ext>
            </a:extLst>
          </p:cNvPr>
          <p:cNvSpPr/>
          <p:nvPr/>
        </p:nvSpPr>
        <p:spPr>
          <a:xfrm>
            <a:off x="4459522" y="173534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공식카페 팝업</a:t>
            </a:r>
          </a:p>
        </p:txBody>
      </p:sp>
      <p:cxnSp>
        <p:nvCxnSpPr>
          <p:cNvPr id="193" name="꺾인 연결선 45">
            <a:extLst>
              <a:ext uri="{FF2B5EF4-FFF2-40B4-BE49-F238E27FC236}">
                <a16:creationId xmlns:a16="http://schemas.microsoft.com/office/drawing/2014/main" id="{8E36D544-8DD2-4BF4-B526-F71D0F1226EA}"/>
              </a:ext>
            </a:extLst>
          </p:cNvPr>
          <p:cNvCxnSpPr>
            <a:cxnSpLocks/>
            <a:stCxn id="100" idx="0"/>
            <a:endCxn id="101" idx="2"/>
          </p:cNvCxnSpPr>
          <p:nvPr/>
        </p:nvCxnSpPr>
        <p:spPr>
          <a:xfrm flipV="1">
            <a:off x="9191880" y="2729554"/>
            <a:ext cx="1" cy="1384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F70325CB-CF8B-4777-A37B-6A5CB4360D74}"/>
              </a:ext>
            </a:extLst>
          </p:cNvPr>
          <p:cNvSpPr>
            <a:spLocks noChangeAspect="1"/>
          </p:cNvSpPr>
          <p:nvPr/>
        </p:nvSpPr>
        <p:spPr>
          <a:xfrm>
            <a:off x="5471632" y="2197015"/>
            <a:ext cx="167196" cy="14304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206D94E-A779-4713-9379-BDEA5ACE251A}"/>
              </a:ext>
            </a:extLst>
          </p:cNvPr>
          <p:cNvSpPr>
            <a:spLocks noChangeAspect="1"/>
          </p:cNvSpPr>
          <p:nvPr/>
        </p:nvSpPr>
        <p:spPr>
          <a:xfrm>
            <a:off x="4880674" y="2197015"/>
            <a:ext cx="167196" cy="14304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239" name="꺾인 연결선 45">
            <a:extLst>
              <a:ext uri="{FF2B5EF4-FFF2-40B4-BE49-F238E27FC236}">
                <a16:creationId xmlns:a16="http://schemas.microsoft.com/office/drawing/2014/main" id="{00491968-77C7-41BE-B7E4-439871F79FDA}"/>
              </a:ext>
            </a:extLst>
          </p:cNvPr>
          <p:cNvCxnSpPr>
            <a:cxnSpLocks/>
            <a:stCxn id="598" idx="1"/>
            <a:endCxn id="28" idx="2"/>
          </p:cNvCxnSpPr>
          <p:nvPr/>
        </p:nvCxnSpPr>
        <p:spPr>
          <a:xfrm rot="10800000">
            <a:off x="1442299" y="3526311"/>
            <a:ext cx="4610693" cy="230747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 45">
            <a:extLst>
              <a:ext uri="{FF2B5EF4-FFF2-40B4-BE49-F238E27FC236}">
                <a16:creationId xmlns:a16="http://schemas.microsoft.com/office/drawing/2014/main" id="{BB1B1F64-76FD-452D-88FF-A1D48066CB42}"/>
              </a:ext>
            </a:extLst>
          </p:cNvPr>
          <p:cNvCxnSpPr>
            <a:cxnSpLocks/>
            <a:endCxn id="426" idx="0"/>
          </p:cNvCxnSpPr>
          <p:nvPr/>
        </p:nvCxnSpPr>
        <p:spPr>
          <a:xfrm flipH="1">
            <a:off x="1530106" y="5221579"/>
            <a:ext cx="1572198" cy="1163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14F1EC-E508-408E-8E34-3097D1A46BE3}"/>
              </a:ext>
            </a:extLst>
          </p:cNvPr>
          <p:cNvSpPr/>
          <p:nvPr/>
        </p:nvSpPr>
        <p:spPr>
          <a:xfrm>
            <a:off x="3217584" y="5103556"/>
            <a:ext cx="645507" cy="22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C50448-322B-41D3-9051-DA5B6AAC6056}"/>
              </a:ext>
            </a:extLst>
          </p:cNvPr>
          <p:cNvSpPr/>
          <p:nvPr/>
        </p:nvSpPr>
        <p:spPr>
          <a:xfrm>
            <a:off x="4005954" y="5103555"/>
            <a:ext cx="79036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FFC9CA-E076-4F23-BB26-1005A713E019}"/>
              </a:ext>
            </a:extLst>
          </p:cNvPr>
          <p:cNvSpPr/>
          <p:nvPr/>
        </p:nvSpPr>
        <p:spPr>
          <a:xfrm>
            <a:off x="4939179" y="5103555"/>
            <a:ext cx="7420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EEB57C5-032B-48FE-B8F6-51090A97C5AA}"/>
              </a:ext>
            </a:extLst>
          </p:cNvPr>
          <p:cNvSpPr/>
          <p:nvPr/>
        </p:nvSpPr>
        <p:spPr>
          <a:xfrm>
            <a:off x="10048850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0F34E32-47E7-4767-BD41-BD25D8075A29}"/>
              </a:ext>
            </a:extLst>
          </p:cNvPr>
          <p:cNvSpPr/>
          <p:nvPr/>
        </p:nvSpPr>
        <p:spPr>
          <a:xfrm>
            <a:off x="722507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2C55A0B-36FA-4B6A-93FD-B1FDB4973E96}"/>
              </a:ext>
            </a:extLst>
          </p:cNvPr>
          <p:cNvSpPr/>
          <p:nvPr/>
        </p:nvSpPr>
        <p:spPr>
          <a:xfrm>
            <a:off x="816633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F10642-E96A-4C42-8B08-2866EE1ABB83}"/>
              </a:ext>
            </a:extLst>
          </p:cNvPr>
          <p:cNvSpPr/>
          <p:nvPr/>
        </p:nvSpPr>
        <p:spPr>
          <a:xfrm>
            <a:off x="910759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cxnSp>
        <p:nvCxnSpPr>
          <p:cNvPr id="288" name="꺾인 연결선 45">
            <a:extLst>
              <a:ext uri="{FF2B5EF4-FFF2-40B4-BE49-F238E27FC236}">
                <a16:creationId xmlns:a16="http://schemas.microsoft.com/office/drawing/2014/main" id="{85565416-4FDD-4CC3-B0AE-37E502AC8786}"/>
              </a:ext>
            </a:extLst>
          </p:cNvPr>
          <p:cNvCxnSpPr>
            <a:cxnSpLocks/>
            <a:stCxn id="285" idx="1"/>
            <a:endCxn id="55" idx="2"/>
          </p:cNvCxnSpPr>
          <p:nvPr/>
        </p:nvCxnSpPr>
        <p:spPr>
          <a:xfrm rot="10800000" flipV="1">
            <a:off x="3540339" y="5150900"/>
            <a:ext cx="3580035" cy="181076"/>
          </a:xfrm>
          <a:prstGeom prst="bentConnector4">
            <a:avLst>
              <a:gd name="adj1" fmla="val 17680"/>
              <a:gd name="adj2" fmla="val 24296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B6EF11B4-8EBE-4C40-A6F6-76C93A5FAC51}"/>
              </a:ext>
            </a:extLst>
          </p:cNvPr>
          <p:cNvSpPr/>
          <p:nvPr/>
        </p:nvSpPr>
        <p:spPr>
          <a:xfrm>
            <a:off x="10048850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플레이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39FC1CA-246D-456F-AB02-E1239FEA0272}"/>
              </a:ext>
            </a:extLst>
          </p:cNvPr>
          <p:cNvSpPr/>
          <p:nvPr/>
        </p:nvSpPr>
        <p:spPr>
          <a:xfrm>
            <a:off x="722507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285F55F-14E5-41EC-8B14-5594C40F4CDB}"/>
              </a:ext>
            </a:extLst>
          </p:cNvPr>
          <p:cNvSpPr/>
          <p:nvPr/>
        </p:nvSpPr>
        <p:spPr>
          <a:xfrm>
            <a:off x="816633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플레이</a:t>
            </a: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79F8041-02AC-413C-93F0-95BEA1F98E4A}"/>
              </a:ext>
            </a:extLst>
          </p:cNvPr>
          <p:cNvSpPr/>
          <p:nvPr/>
        </p:nvSpPr>
        <p:spPr>
          <a:xfrm>
            <a:off x="910759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보스플레이</a:t>
            </a:r>
          </a:p>
        </p:txBody>
      </p:sp>
      <p:cxnSp>
        <p:nvCxnSpPr>
          <p:cNvPr id="312" name="꺾인 연결선 45">
            <a:extLst>
              <a:ext uri="{FF2B5EF4-FFF2-40B4-BE49-F238E27FC236}">
                <a16:creationId xmlns:a16="http://schemas.microsoft.com/office/drawing/2014/main" id="{F43B08CE-4AC6-4276-AE9B-B7D3888BF786}"/>
              </a:ext>
            </a:extLst>
          </p:cNvPr>
          <p:cNvCxnSpPr>
            <a:cxnSpLocks/>
            <a:stCxn id="285" idx="2"/>
            <a:endCxn id="309" idx="0"/>
          </p:cNvCxnSpPr>
          <p:nvPr/>
        </p:nvCxnSpPr>
        <p:spPr>
          <a:xfrm>
            <a:off x="9031581" y="5362256"/>
            <a:ext cx="0" cy="260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 45">
            <a:extLst>
              <a:ext uri="{FF2B5EF4-FFF2-40B4-BE49-F238E27FC236}">
                <a16:creationId xmlns:a16="http://schemas.microsoft.com/office/drawing/2014/main" id="{5D6D84C1-A7B8-4229-BD6E-0888B0A851B7}"/>
              </a:ext>
            </a:extLst>
          </p:cNvPr>
          <p:cNvCxnSpPr>
            <a:cxnSpLocks/>
            <a:stCxn id="309" idx="1"/>
            <a:endCxn id="598" idx="3"/>
          </p:cNvCxnSpPr>
          <p:nvPr/>
        </p:nvCxnSpPr>
        <p:spPr>
          <a:xfrm flipH="1">
            <a:off x="6880991" y="5833785"/>
            <a:ext cx="2393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 45">
            <a:extLst>
              <a:ext uri="{FF2B5EF4-FFF2-40B4-BE49-F238E27FC236}">
                <a16:creationId xmlns:a16="http://schemas.microsoft.com/office/drawing/2014/main" id="{52260A49-1484-41CF-BEA7-6ACC665355E3}"/>
              </a:ext>
            </a:extLst>
          </p:cNvPr>
          <p:cNvCxnSpPr>
            <a:cxnSpLocks/>
            <a:endCxn id="245" idx="1"/>
          </p:cNvCxnSpPr>
          <p:nvPr/>
        </p:nvCxnSpPr>
        <p:spPr>
          <a:xfrm>
            <a:off x="6681124" y="3033588"/>
            <a:ext cx="1817326" cy="1162949"/>
          </a:xfrm>
          <a:prstGeom prst="bentConnector3">
            <a:avLst>
              <a:gd name="adj1" fmla="val 902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꺾인 연결선 45">
            <a:extLst>
              <a:ext uri="{FF2B5EF4-FFF2-40B4-BE49-F238E27FC236}">
                <a16:creationId xmlns:a16="http://schemas.microsoft.com/office/drawing/2014/main" id="{A4BC262A-B70D-4B19-B531-3534FAF5BF1B}"/>
              </a:ext>
            </a:extLst>
          </p:cNvPr>
          <p:cNvCxnSpPr>
            <a:cxnSpLocks/>
            <a:stCxn id="100" idx="2"/>
            <a:endCxn id="158" idx="3"/>
          </p:cNvCxnSpPr>
          <p:nvPr/>
        </p:nvCxnSpPr>
        <p:spPr>
          <a:xfrm rot="5400000">
            <a:off x="8596265" y="2840234"/>
            <a:ext cx="339460" cy="85177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꺾인 연결선 45">
            <a:extLst>
              <a:ext uri="{FF2B5EF4-FFF2-40B4-BE49-F238E27FC236}">
                <a16:creationId xmlns:a16="http://schemas.microsoft.com/office/drawing/2014/main" id="{91D4BFF8-BAFA-43EB-874A-C5BD1C1D55FA}"/>
              </a:ext>
            </a:extLst>
          </p:cNvPr>
          <p:cNvCxnSpPr>
            <a:cxnSpLocks/>
            <a:stCxn id="285" idx="3"/>
            <a:endCxn id="28" idx="1"/>
          </p:cNvCxnSpPr>
          <p:nvPr/>
        </p:nvCxnSpPr>
        <p:spPr>
          <a:xfrm flipH="1" flipV="1">
            <a:off x="992673" y="3412100"/>
            <a:ext cx="9950116" cy="1738800"/>
          </a:xfrm>
          <a:prstGeom prst="bentConnector5">
            <a:avLst>
              <a:gd name="adj1" fmla="val -3216"/>
              <a:gd name="adj2" fmla="val -57642"/>
              <a:gd name="adj3" fmla="val 10229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꺾인 연결선 45">
            <a:extLst>
              <a:ext uri="{FF2B5EF4-FFF2-40B4-BE49-F238E27FC236}">
                <a16:creationId xmlns:a16="http://schemas.microsoft.com/office/drawing/2014/main" id="{216417FB-3657-457A-8124-1823EE977156}"/>
              </a:ext>
            </a:extLst>
          </p:cNvPr>
          <p:cNvCxnSpPr>
            <a:cxnSpLocks/>
            <a:stCxn id="592" idx="3"/>
            <a:endCxn id="28" idx="1"/>
          </p:cNvCxnSpPr>
          <p:nvPr/>
        </p:nvCxnSpPr>
        <p:spPr>
          <a:xfrm flipH="1" flipV="1">
            <a:off x="992673" y="3412100"/>
            <a:ext cx="9884177" cy="2429526"/>
          </a:xfrm>
          <a:prstGeom prst="bentConnector5">
            <a:avLst>
              <a:gd name="adj1" fmla="val -2981"/>
              <a:gd name="adj2" fmla="val -12914"/>
              <a:gd name="adj3" fmla="val 10231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아래쪽 화살표 260">
            <a:extLst>
              <a:ext uri="{FF2B5EF4-FFF2-40B4-BE49-F238E27FC236}">
                <a16:creationId xmlns:a16="http://schemas.microsoft.com/office/drawing/2014/main" id="{B364213D-598D-4135-9A7D-165201039C6F}"/>
              </a:ext>
            </a:extLst>
          </p:cNvPr>
          <p:cNvSpPr/>
          <p:nvPr/>
        </p:nvSpPr>
        <p:spPr>
          <a:xfrm>
            <a:off x="2381067" y="6276243"/>
            <a:ext cx="7529864" cy="37171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t">
            <a:no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다음페이지에서 계속</a:t>
            </a:r>
          </a:p>
        </p:txBody>
      </p:sp>
      <p:sp>
        <p:nvSpPr>
          <p:cNvPr id="432" name="Google Shape;545;p45">
            <a:extLst>
              <a:ext uri="{FF2B5EF4-FFF2-40B4-BE49-F238E27FC236}">
                <a16:creationId xmlns:a16="http://schemas.microsoft.com/office/drawing/2014/main" id="{EBD763CD-9532-49EC-B884-67701555C64C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흐름도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104713B-4DE6-4158-9D51-0275A2E9D964}"/>
              </a:ext>
            </a:extLst>
          </p:cNvPr>
          <p:cNvSpPr/>
          <p:nvPr/>
        </p:nvSpPr>
        <p:spPr>
          <a:xfrm>
            <a:off x="9327389" y="1139044"/>
            <a:ext cx="1025651" cy="1927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페이지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묶음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1" name="꺾인 연결선 45">
            <a:extLst>
              <a:ext uri="{FF2B5EF4-FFF2-40B4-BE49-F238E27FC236}">
                <a16:creationId xmlns:a16="http://schemas.microsoft.com/office/drawing/2014/main" id="{5FF186C6-EDC9-4697-9344-C5D1DEED1B41}"/>
              </a:ext>
            </a:extLst>
          </p:cNvPr>
          <p:cNvCxnSpPr>
            <a:cxnSpLocks/>
            <a:stCxn id="82" idx="1"/>
            <a:endCxn id="28" idx="3"/>
          </p:cNvCxnSpPr>
          <p:nvPr/>
        </p:nvCxnSpPr>
        <p:spPr>
          <a:xfrm rot="10800000" flipV="1">
            <a:off x="1891923" y="2800350"/>
            <a:ext cx="727487" cy="61174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꺾인 연결선 45">
            <a:extLst>
              <a:ext uri="{FF2B5EF4-FFF2-40B4-BE49-F238E27FC236}">
                <a16:creationId xmlns:a16="http://schemas.microsoft.com/office/drawing/2014/main" id="{B4446523-3779-4540-88BA-A21FFF6A7719}"/>
              </a:ext>
            </a:extLst>
          </p:cNvPr>
          <p:cNvCxnSpPr>
            <a:cxnSpLocks/>
            <a:stCxn id="448" idx="1"/>
            <a:endCxn id="28" idx="3"/>
          </p:cNvCxnSpPr>
          <p:nvPr/>
        </p:nvCxnSpPr>
        <p:spPr>
          <a:xfrm rot="10800000">
            <a:off x="1891923" y="3412101"/>
            <a:ext cx="727487" cy="6599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570F27BE-90FC-4F90-8C74-A857C9E2F1AB}"/>
              </a:ext>
            </a:extLst>
          </p:cNvPr>
          <p:cNvSpPr/>
          <p:nvPr/>
        </p:nvSpPr>
        <p:spPr>
          <a:xfrm>
            <a:off x="1345321" y="5141740"/>
            <a:ext cx="184785" cy="91471"/>
          </a:xfrm>
          <a:custGeom>
            <a:avLst/>
            <a:gdLst>
              <a:gd name="connsiteX0" fmla="*/ 171450 w 171450"/>
              <a:gd name="connsiteY0" fmla="*/ 0 h 11430"/>
              <a:gd name="connsiteX1" fmla="*/ 11430 w 171450"/>
              <a:gd name="connsiteY1" fmla="*/ 7620 h 11430"/>
              <a:gd name="connsiteX2" fmla="*/ 0 w 171450"/>
              <a:gd name="connsiteY2" fmla="*/ 11430 h 11430"/>
              <a:gd name="connsiteX0" fmla="*/ 171450 w 171450"/>
              <a:gd name="connsiteY0" fmla="*/ 63533 h 74963"/>
              <a:gd name="connsiteX1" fmla="*/ 26670 w 171450"/>
              <a:gd name="connsiteY1" fmla="*/ 668 h 74963"/>
              <a:gd name="connsiteX2" fmla="*/ 0 w 171450"/>
              <a:gd name="connsiteY2" fmla="*/ 74963 h 74963"/>
              <a:gd name="connsiteX0" fmla="*/ 171450 w 171450"/>
              <a:gd name="connsiteY0" fmla="*/ 62877 h 74307"/>
              <a:gd name="connsiteX1" fmla="*/ 26670 w 171450"/>
              <a:gd name="connsiteY1" fmla="*/ 12 h 74307"/>
              <a:gd name="connsiteX2" fmla="*/ 0 w 171450"/>
              <a:gd name="connsiteY2" fmla="*/ 74307 h 74307"/>
              <a:gd name="connsiteX0" fmla="*/ 171450 w 171450"/>
              <a:gd name="connsiteY0" fmla="*/ 72400 h 83830"/>
              <a:gd name="connsiteX1" fmla="*/ 81915 w 171450"/>
              <a:gd name="connsiteY1" fmla="*/ 10 h 83830"/>
              <a:gd name="connsiteX2" fmla="*/ 0 w 171450"/>
              <a:gd name="connsiteY2" fmla="*/ 83830 h 83830"/>
              <a:gd name="connsiteX0" fmla="*/ 171450 w 171450"/>
              <a:gd name="connsiteY0" fmla="*/ 93353 h 104783"/>
              <a:gd name="connsiteX1" fmla="*/ 47625 w 171450"/>
              <a:gd name="connsiteY1" fmla="*/ 8 h 104783"/>
              <a:gd name="connsiteX2" fmla="*/ 0 w 171450"/>
              <a:gd name="connsiteY2" fmla="*/ 104783 h 104783"/>
              <a:gd name="connsiteX0" fmla="*/ 184819 w 184819"/>
              <a:gd name="connsiteY0" fmla="*/ 93445 h 104875"/>
              <a:gd name="connsiteX1" fmla="*/ 60994 w 184819"/>
              <a:gd name="connsiteY1" fmla="*/ 100 h 104875"/>
              <a:gd name="connsiteX2" fmla="*/ 13369 w 184819"/>
              <a:gd name="connsiteY2" fmla="*/ 104875 h 104875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89 h 105019"/>
              <a:gd name="connsiteX1" fmla="*/ 60994 w 184819"/>
              <a:gd name="connsiteY1" fmla="*/ 244 h 105019"/>
              <a:gd name="connsiteX2" fmla="*/ 13369 w 184819"/>
              <a:gd name="connsiteY2" fmla="*/ 105019 h 105019"/>
              <a:gd name="connsiteX0" fmla="*/ 175289 w 175289"/>
              <a:gd name="connsiteY0" fmla="*/ 93589 h 105019"/>
              <a:gd name="connsiteX1" fmla="*/ 74324 w 175289"/>
              <a:gd name="connsiteY1" fmla="*/ 244 h 105019"/>
              <a:gd name="connsiteX2" fmla="*/ 3839 w 175289"/>
              <a:gd name="connsiteY2" fmla="*/ 105019 h 105019"/>
              <a:gd name="connsiteX0" fmla="*/ 182880 w 182880"/>
              <a:gd name="connsiteY0" fmla="*/ 93349 h 93349"/>
              <a:gd name="connsiteX1" fmla="*/ 81915 w 182880"/>
              <a:gd name="connsiteY1" fmla="*/ 4 h 93349"/>
              <a:gd name="connsiteX2" fmla="*/ 0 w 182880"/>
              <a:gd name="connsiteY2" fmla="*/ 89539 h 93349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904 h 91904"/>
              <a:gd name="connsiteX1" fmla="*/ 81915 w 184785"/>
              <a:gd name="connsiteY1" fmla="*/ 464 h 91904"/>
              <a:gd name="connsiteX2" fmla="*/ 0 w 184785"/>
              <a:gd name="connsiteY2" fmla="*/ 89999 h 91904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471 h 91471"/>
              <a:gd name="connsiteX1" fmla="*/ 81915 w 184785"/>
              <a:gd name="connsiteY1" fmla="*/ 31 h 91471"/>
              <a:gd name="connsiteX2" fmla="*/ 0 w 184785"/>
              <a:gd name="connsiteY2" fmla="*/ 89566 h 9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" h="91471">
                <a:moveTo>
                  <a:pt x="184785" y="91471"/>
                </a:moveTo>
                <a:cubicBezTo>
                  <a:pt x="157545" y="36956"/>
                  <a:pt x="156665" y="2512"/>
                  <a:pt x="81915" y="31"/>
                </a:cubicBezTo>
                <a:cubicBezTo>
                  <a:pt x="22614" y="-1937"/>
                  <a:pt x="0" y="89566"/>
                  <a:pt x="0" y="89566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2" name="꺾인 연결선 45">
            <a:extLst>
              <a:ext uri="{FF2B5EF4-FFF2-40B4-BE49-F238E27FC236}">
                <a16:creationId xmlns:a16="http://schemas.microsoft.com/office/drawing/2014/main" id="{DDD90DBF-4540-43F8-8AA6-16C251DE4333}"/>
              </a:ext>
            </a:extLst>
          </p:cNvPr>
          <p:cNvCxnSpPr>
            <a:cxnSpLocks/>
            <a:stCxn id="426" idx="2"/>
            <a:endCxn id="28" idx="1"/>
          </p:cNvCxnSpPr>
          <p:nvPr/>
        </p:nvCxnSpPr>
        <p:spPr>
          <a:xfrm flipH="1" flipV="1">
            <a:off x="992673" y="3412100"/>
            <a:ext cx="352648" cy="1819206"/>
          </a:xfrm>
          <a:prstGeom prst="bentConnector5">
            <a:avLst>
              <a:gd name="adj1" fmla="val 165084"/>
              <a:gd name="adj2" fmla="val 49323"/>
              <a:gd name="adj3" fmla="val 16482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타원 459">
            <a:extLst>
              <a:ext uri="{FF2B5EF4-FFF2-40B4-BE49-F238E27FC236}">
                <a16:creationId xmlns:a16="http://schemas.microsoft.com/office/drawing/2014/main" id="{E2F21098-97BF-49E9-83D4-94A3FDCC687A}"/>
              </a:ext>
            </a:extLst>
          </p:cNvPr>
          <p:cNvSpPr>
            <a:spLocks noChangeAspect="1"/>
          </p:cNvSpPr>
          <p:nvPr/>
        </p:nvSpPr>
        <p:spPr>
          <a:xfrm>
            <a:off x="7814112" y="2536986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461" name="꺾인 연결선 45">
            <a:extLst>
              <a:ext uri="{FF2B5EF4-FFF2-40B4-BE49-F238E27FC236}">
                <a16:creationId xmlns:a16="http://schemas.microsoft.com/office/drawing/2014/main" id="{347E483C-22D2-472E-939D-86B98B73BAF0}"/>
              </a:ext>
            </a:extLst>
          </p:cNvPr>
          <p:cNvCxnSpPr>
            <a:cxnSpLocks/>
            <a:stCxn id="285" idx="3"/>
            <a:endCxn id="100" idx="3"/>
          </p:cNvCxnSpPr>
          <p:nvPr/>
        </p:nvCxnSpPr>
        <p:spPr>
          <a:xfrm flipH="1" flipV="1">
            <a:off x="9700049" y="2982178"/>
            <a:ext cx="1242740" cy="2168722"/>
          </a:xfrm>
          <a:prstGeom prst="bentConnector3">
            <a:avLst>
              <a:gd name="adj1" fmla="val -1839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20A9C6B-BC3D-4DB5-9C3E-E807DAE2816B}"/>
              </a:ext>
            </a:extLst>
          </p:cNvPr>
          <p:cNvSpPr/>
          <p:nvPr/>
        </p:nvSpPr>
        <p:spPr>
          <a:xfrm>
            <a:off x="3649714" y="2089809"/>
            <a:ext cx="995141" cy="3951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BAF8816-E26F-4B19-8AF7-5B06D6DA9E40}"/>
              </a:ext>
            </a:extLst>
          </p:cNvPr>
          <p:cNvSpPr/>
          <p:nvPr/>
        </p:nvSpPr>
        <p:spPr>
          <a:xfrm>
            <a:off x="3904738" y="2128111"/>
            <a:ext cx="740829" cy="14304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33BE911-EA01-4365-B22C-04A6587BB0F5}"/>
              </a:ext>
            </a:extLst>
          </p:cNvPr>
          <p:cNvSpPr/>
          <p:nvPr/>
        </p:nvSpPr>
        <p:spPr>
          <a:xfrm>
            <a:off x="3905791" y="2273976"/>
            <a:ext cx="740829" cy="14304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20D5C77-B290-41C5-B17E-FE8837F64ADD}"/>
              </a:ext>
            </a:extLst>
          </p:cNvPr>
          <p:cNvSpPr>
            <a:spLocks noChangeAspect="1"/>
          </p:cNvSpPr>
          <p:nvPr/>
        </p:nvSpPr>
        <p:spPr>
          <a:xfrm>
            <a:off x="3687836" y="2123186"/>
            <a:ext cx="354549" cy="29383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842E54-2910-4712-98D2-B961281F86C0}"/>
              </a:ext>
            </a:extLst>
          </p:cNvPr>
          <p:cNvSpPr/>
          <p:nvPr/>
        </p:nvSpPr>
        <p:spPr>
          <a:xfrm>
            <a:off x="5593985" y="2929235"/>
            <a:ext cx="1087138" cy="2094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Character name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351F335-DBAC-4249-B733-D4A05FB0E1EA}"/>
              </a:ext>
            </a:extLst>
          </p:cNvPr>
          <p:cNvSpPr>
            <a:spLocks noChangeAspect="1"/>
          </p:cNvSpPr>
          <p:nvPr/>
        </p:nvSpPr>
        <p:spPr>
          <a:xfrm>
            <a:off x="5364006" y="2894012"/>
            <a:ext cx="298466" cy="24972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1082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5890C2D-11C8-4D02-816B-B972B1AEDD93}"/>
              </a:ext>
            </a:extLst>
          </p:cNvPr>
          <p:cNvGrpSpPr>
            <a:grpSpLocks noChangeAspect="1"/>
          </p:cNvGrpSpPr>
          <p:nvPr/>
        </p:nvGrpSpPr>
        <p:grpSpPr>
          <a:xfrm>
            <a:off x="1010153" y="2533160"/>
            <a:ext cx="5774114" cy="3247940"/>
            <a:chOff x="-1" y="0"/>
            <a:chExt cx="12192000" cy="6858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992B76-0A5F-40A3-8C7A-501E17460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790"/>
            <a:stretch/>
          </p:blipFill>
          <p:spPr bwMode="auto">
            <a:xfrm flipV="1">
              <a:off x="-1" y="6704154"/>
              <a:ext cx="12192000" cy="15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DC0E8AB-D45C-4262-9B32-3F5142F26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3"/>
            <a:stretch/>
          </p:blipFill>
          <p:spPr bwMode="auto">
            <a:xfrm>
              <a:off x="-1" y="0"/>
              <a:ext cx="12192000" cy="674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F76582-C56C-4661-9CA8-1B0A6D0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225" y="2581699"/>
              <a:ext cx="1329025" cy="2123384"/>
            </a:xfrm>
            <a:prstGeom prst="rect">
              <a:avLst/>
            </a:prstGeom>
          </p:spPr>
        </p:pic>
        <p:pic>
          <p:nvPicPr>
            <p:cNvPr id="13" name="Picture 2" descr="Bear Run">
              <a:extLst>
                <a:ext uri="{FF2B5EF4-FFF2-40B4-BE49-F238E27FC236}">
                  <a16:creationId xmlns:a16="http://schemas.microsoft.com/office/drawing/2014/main" id="{1FC28D28-C0A9-4A7D-B17D-50A7ECF47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660" b="50050" l="3014" r="595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" t="39946" r="39478" b="50193"/>
            <a:stretch/>
          </p:blipFill>
          <p:spPr bwMode="auto">
            <a:xfrm>
              <a:off x="4903544" y="4610811"/>
              <a:ext cx="2384385" cy="72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7E7D69-F1BF-4AA7-8A42-6E5017A763B1}"/>
              </a:ext>
            </a:extLst>
          </p:cNvPr>
          <p:cNvGrpSpPr/>
          <p:nvPr/>
        </p:nvGrpSpPr>
        <p:grpSpPr>
          <a:xfrm>
            <a:off x="1004070" y="2526704"/>
            <a:ext cx="5777217" cy="3242821"/>
            <a:chOff x="1004070" y="2526704"/>
            <a:chExt cx="5777217" cy="3242821"/>
          </a:xfrm>
          <a:solidFill>
            <a:schemeClr val="bg1">
              <a:lumMod val="95000"/>
              <a:alpha val="65000"/>
            </a:schemeClr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3F9C63-A58E-40F5-AA15-8DA7BADD4F57}"/>
                </a:ext>
              </a:extLst>
            </p:cNvPr>
            <p:cNvSpPr/>
            <p:nvPr/>
          </p:nvSpPr>
          <p:spPr>
            <a:xfrm>
              <a:off x="5670789" y="2599085"/>
              <a:ext cx="694351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9999999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70DD370-3FB8-41E2-9487-6E548CEECE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421" y="2599085"/>
              <a:ext cx="232062" cy="26862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FAEA4C-9139-4F7C-B92D-D901A09CBD75}"/>
                </a:ext>
              </a:extLst>
            </p:cNvPr>
            <p:cNvSpPr/>
            <p:nvPr/>
          </p:nvSpPr>
          <p:spPr>
            <a:xfrm>
              <a:off x="1309164" y="2576375"/>
              <a:ext cx="913995" cy="176479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User name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96C713-1E9F-46D1-96DD-7AB8B5EE0AC8}"/>
                </a:ext>
              </a:extLst>
            </p:cNvPr>
            <p:cNvSpPr/>
            <p:nvPr/>
          </p:nvSpPr>
          <p:spPr>
            <a:xfrm>
              <a:off x="1310464" y="2756335"/>
              <a:ext cx="913995" cy="176479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User EXP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96C014C-501F-4934-B252-EC71FB5FC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1562" y="2570298"/>
              <a:ext cx="437424" cy="362516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n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E90492-BC46-495D-8CAA-263CC6EC9382}"/>
                </a:ext>
              </a:extLst>
            </p:cNvPr>
            <p:cNvSpPr/>
            <p:nvPr/>
          </p:nvSpPr>
          <p:spPr>
            <a:xfrm>
              <a:off x="6410503" y="2526704"/>
              <a:ext cx="370784" cy="373961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menu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31A624-16F7-44B2-AAC7-0BA8D3AC00D5}"/>
                </a:ext>
              </a:extLst>
            </p:cNvPr>
            <p:cNvSpPr/>
            <p:nvPr/>
          </p:nvSpPr>
          <p:spPr>
            <a:xfrm>
              <a:off x="4779107" y="2599085"/>
              <a:ext cx="694351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9999999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C461D1B-6B25-4870-9B35-42D67F0B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4741" y="2599085"/>
              <a:ext cx="232062" cy="26862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6D2256-039D-4133-A363-8A69FB152B37}"/>
                </a:ext>
              </a:extLst>
            </p:cNvPr>
            <p:cNvSpPr/>
            <p:nvPr/>
          </p:nvSpPr>
          <p:spPr>
            <a:xfrm>
              <a:off x="1004070" y="5371561"/>
              <a:ext cx="1000146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Character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B6BEE2-DF84-4095-857B-065E748D3D8A}"/>
                </a:ext>
              </a:extLst>
            </p:cNvPr>
            <p:cNvSpPr/>
            <p:nvPr/>
          </p:nvSpPr>
          <p:spPr>
            <a:xfrm>
              <a:off x="5303442" y="5371561"/>
              <a:ext cx="1475497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start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A9F8B0-CB6C-40AB-9680-3A33D379FA59}"/>
                </a:ext>
              </a:extLst>
            </p:cNvPr>
            <p:cNvSpPr/>
            <p:nvPr/>
          </p:nvSpPr>
          <p:spPr>
            <a:xfrm>
              <a:off x="2763965" y="5371339"/>
              <a:ext cx="530783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craft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DD6E35-C5DA-4A2E-90D8-20354D739B5F}"/>
                </a:ext>
              </a:extLst>
            </p:cNvPr>
            <p:cNvSpPr/>
            <p:nvPr/>
          </p:nvSpPr>
          <p:spPr>
            <a:xfrm>
              <a:off x="2100563" y="5371339"/>
              <a:ext cx="581048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equip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2377886-8DCC-443D-B9B7-6E2A7EFFD223}"/>
                </a:ext>
              </a:extLst>
            </p:cNvPr>
            <p:cNvSpPr/>
            <p:nvPr/>
          </p:nvSpPr>
          <p:spPr>
            <a:xfrm>
              <a:off x="3332886" y="3591130"/>
              <a:ext cx="1401636" cy="20474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Character name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C086809-371B-4A3E-8EBC-89803BBBA4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9532" y="3521303"/>
              <a:ext cx="368231" cy="30809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n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252D414-8CDA-4D81-9699-E364121E8EDE}"/>
                </a:ext>
              </a:extLst>
            </p:cNvPr>
            <p:cNvSpPr/>
            <p:nvPr/>
          </p:nvSpPr>
          <p:spPr>
            <a:xfrm>
              <a:off x="2996738" y="2741425"/>
              <a:ext cx="697433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notice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C1A1AD8-5B86-4A7C-8D7A-B2FBE89C956C}"/>
                </a:ext>
              </a:extLst>
            </p:cNvPr>
            <p:cNvSpPr/>
            <p:nvPr/>
          </p:nvSpPr>
          <p:spPr>
            <a:xfrm>
              <a:off x="2267645" y="2741425"/>
              <a:ext cx="697433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cafe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39E61EF-0E15-48C2-A891-BB64619A7C85}"/>
                </a:ext>
              </a:extLst>
            </p:cNvPr>
            <p:cNvSpPr/>
            <p:nvPr/>
          </p:nvSpPr>
          <p:spPr>
            <a:xfrm>
              <a:off x="3889489" y="2599085"/>
              <a:ext cx="694351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999/999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0E865D6-9DD7-4134-AE72-D53B9D5FB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5123" y="2599085"/>
              <a:ext cx="232062" cy="26862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4ED632-A122-44C3-ADC7-BD0FACCFCBDE}"/>
                </a:ext>
              </a:extLst>
            </p:cNvPr>
            <p:cNvSpPr/>
            <p:nvPr/>
          </p:nvSpPr>
          <p:spPr>
            <a:xfrm>
              <a:off x="1094648" y="3221690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Store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8414EE-9AFB-4DD4-8956-7497E9674BF1}"/>
                </a:ext>
              </a:extLst>
            </p:cNvPr>
            <p:cNvSpPr/>
            <p:nvPr/>
          </p:nvSpPr>
          <p:spPr>
            <a:xfrm>
              <a:off x="1094648" y="3746700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event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D058628-B7EE-4592-BE21-57F49181D943}"/>
                </a:ext>
              </a:extLst>
            </p:cNvPr>
            <p:cNvSpPr/>
            <p:nvPr/>
          </p:nvSpPr>
          <p:spPr>
            <a:xfrm>
              <a:off x="1094648" y="4271709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post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784E0C-C429-4C1C-AC85-B40D916A2D67}"/>
                </a:ext>
              </a:extLst>
            </p:cNvPr>
            <p:cNvSpPr/>
            <p:nvPr/>
          </p:nvSpPr>
          <p:spPr>
            <a:xfrm>
              <a:off x="5758885" y="3207183"/>
              <a:ext cx="978977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F520140-133A-47FF-97FA-FEC26DF233E4}"/>
                </a:ext>
              </a:extLst>
            </p:cNvPr>
            <p:cNvSpPr/>
            <p:nvPr/>
          </p:nvSpPr>
          <p:spPr>
            <a:xfrm>
              <a:off x="5761236" y="3478175"/>
              <a:ext cx="978978" cy="460722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Mission_name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Mission_txt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4BA23C3-542E-42F0-969A-2A10BB2690D9}"/>
                </a:ext>
              </a:extLst>
            </p:cNvPr>
            <p:cNvSpPr/>
            <p:nvPr/>
          </p:nvSpPr>
          <p:spPr>
            <a:xfrm>
              <a:off x="5761236" y="3965907"/>
              <a:ext cx="978978" cy="460722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Mission_name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Mission_txt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26720C-D003-4D45-84A4-67B39CE4B3E9}"/>
                </a:ext>
              </a:extLst>
            </p:cNvPr>
            <p:cNvSpPr/>
            <p:nvPr/>
          </p:nvSpPr>
          <p:spPr>
            <a:xfrm>
              <a:off x="5761236" y="4460389"/>
              <a:ext cx="978978" cy="460722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Mission_name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Mission_txt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9ABF86E-823D-47CE-937D-00126A029715}"/>
                </a:ext>
              </a:extLst>
            </p:cNvPr>
            <p:cNvSpPr/>
            <p:nvPr/>
          </p:nvSpPr>
          <p:spPr>
            <a:xfrm>
              <a:off x="1094648" y="4796719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collect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61296FF-0EC7-44E4-8734-4D78205C2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2315" y="2661385"/>
              <a:ext cx="206278" cy="176479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0D3A856-1141-473B-85B3-2328B52E15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222" y="2661385"/>
              <a:ext cx="206278" cy="176479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C5053F0-B57D-47A0-BBF3-4A3244DA4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4325" y="3101879"/>
              <a:ext cx="188095" cy="172081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D5CC6A20-49F9-46B9-BDE5-63A704B407BF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C5A5C7EB-D45A-44F3-8DEA-F6B1F1CD2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667012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1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로비의 플레이 화면 레이어이다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(UI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레이어 구조 페이지 참조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화면 위에 로비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출력 되며 해당 레이어에는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가지 요소가 존재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배경 이미지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화면을 로딩 할 때 랜덤으로 배경을 불러옴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대표 캐릭터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로비화면에서 선택 한 대표 캐릭터 출력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걷거나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뛰거나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하거나 애니메이션이 랜덤으로 재생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id="{115FAEDE-0494-4790-9A5C-0AB0A16C9B80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4211798" y="2078161"/>
            <a:ext cx="962300" cy="218050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45">
            <a:extLst>
              <a:ext uri="{FF2B5EF4-FFF2-40B4-BE49-F238E27FC236}">
                <a16:creationId xmlns:a16="http://schemas.microsoft.com/office/drawing/2014/main" id="{15238469-2714-4148-8F7F-CE9E301E147A}"/>
              </a:ext>
            </a:extLst>
          </p:cNvPr>
          <p:cNvCxnSpPr>
            <a:cxnSpLocks/>
            <a:stCxn id="11" idx="0"/>
            <a:endCxn id="56" idx="2"/>
          </p:cNvCxnSpPr>
          <p:nvPr/>
        </p:nvCxnSpPr>
        <p:spPr>
          <a:xfrm rot="16200000" flipV="1">
            <a:off x="2688295" y="1324244"/>
            <a:ext cx="494414" cy="19234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945225-0E63-4655-A21D-9A9DE2345397}"/>
              </a:ext>
            </a:extLst>
          </p:cNvPr>
          <p:cNvSpPr/>
          <p:nvPr/>
        </p:nvSpPr>
        <p:spPr>
          <a:xfrm>
            <a:off x="988361" y="1623854"/>
            <a:ext cx="1970863" cy="414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배경 이미지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838B7-9A35-4DEB-BAE1-198C11BF877C}"/>
              </a:ext>
            </a:extLst>
          </p:cNvPr>
          <p:cNvSpPr/>
          <p:nvPr/>
        </p:nvSpPr>
        <p:spPr>
          <a:xfrm>
            <a:off x="4188666" y="1660940"/>
            <a:ext cx="1970863" cy="417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대표 캐릭터 배치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33C13C-7472-47B1-9A4E-7D2E91B1DD9E}"/>
              </a:ext>
            </a:extLst>
          </p:cNvPr>
          <p:cNvSpPr/>
          <p:nvPr/>
        </p:nvSpPr>
        <p:spPr>
          <a:xfrm>
            <a:off x="994215" y="1108872"/>
            <a:ext cx="5160110" cy="411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로비 씬 화면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아래쪽 화살표 260">
            <a:extLst>
              <a:ext uri="{FF2B5EF4-FFF2-40B4-BE49-F238E27FC236}">
                <a16:creationId xmlns:a16="http://schemas.microsoft.com/office/drawing/2014/main" id="{D12CD24D-FD1B-4DA2-950E-78716801E98E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77249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551;p46">
            <a:extLst>
              <a:ext uri="{FF2B5EF4-FFF2-40B4-BE49-F238E27FC236}">
                <a16:creationId xmlns:a16="http://schemas.microsoft.com/office/drawing/2014/main" id="{EF2CD722-CC1E-4CB3-A8D7-F163E4E5B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909740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상단 정보 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빈도는 낮으나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출력하여 유저가 비속적으로 버튼 상태를 확인이 필요한 버튼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중앙 콘텐츠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 중간 정도의 버튼을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좌우측에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하단 콘텐츠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 높음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 사용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7768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양 손으로 기기를 조작 하기 때문에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사용 빈도가 높은 버튼을 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우측으로 모아서 배치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배치 시 용도가 비슷한 버튼 끼리 배치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캐릭터를 성장 시키거나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수집한 캐릭터를 확인하는 등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관리에 가까운 버튼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콘텐츠의 목표나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직접적인 플레이에 관련된 버튼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차후 로비 화면의 공간을 확보하거나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모자랄 때를 위해 우측 상단에 추가 메뉴 버튼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808EDB26-79EE-4B26-BA26-A6748E3E6166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9D-BDDC-411D-9EAD-3F27FABE545C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5F204F-E165-41C6-81C2-90ED510B00B5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42850-C5C3-48FB-97DB-A05E5D571D1D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14239A-0EF4-4063-B8FA-6C905B97124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339A86-38FA-4220-8A48-6FECA2C7D46C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60B569-E13A-47B6-8610-8B413EBF1943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D32A1-8395-4EBE-A4A2-6B6AB778477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5AB149-D0D6-407C-8B0C-D4CBA8E39F78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E4655-0039-4BCC-98E5-4E03A72F9332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BBE807-0AB8-42B7-BBE6-5CFBD8AFEE21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F6B284-C181-45B3-BD56-3D818699C4EB}"/>
              </a:ext>
            </a:extLst>
          </p:cNvPr>
          <p:cNvSpPr/>
          <p:nvPr/>
        </p:nvSpPr>
        <p:spPr>
          <a:xfrm>
            <a:off x="2763965" y="5371561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202D10-6E20-40CD-888C-D1B0A36FEAA5}"/>
              </a:ext>
            </a:extLst>
          </p:cNvPr>
          <p:cNvSpPr/>
          <p:nvPr/>
        </p:nvSpPr>
        <p:spPr>
          <a:xfrm>
            <a:off x="2100563" y="5371561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D7A88-0859-498E-9063-1ABE046E8022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62C3357-E744-48B5-B9A1-3E6D02C17135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E7E534-489E-44F9-925A-1A163D564063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1743CC-6412-40FC-BA0E-365970B56D58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909E6E-D273-4523-859B-D05A22080922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B754953-C5CF-46E7-8F5B-F81F18BDDAA9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B8D7C8-E9D0-44AF-A695-DA6A9B06B91C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D4F419-1071-46A3-AD89-71F1CF21BA6F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6CC815-BF1B-40F1-BD1E-7BAA3AD6243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7B5874-1A2E-48D7-985F-2EBDF1E8B142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25B14F-6D69-4485-9025-7B0EDC91BD4F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C15DD4-6455-4163-A2D4-1D8DBC5538C7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31ADE8-86EA-4E6F-A22A-8553D506D135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5F0E28B-B109-4CE4-806D-196FCE49796A}"/>
              </a:ext>
            </a:extLst>
          </p:cNvPr>
          <p:cNvSpPr>
            <a:spLocks noChangeAspect="1"/>
          </p:cNvSpPr>
          <p:nvPr/>
        </p:nvSpPr>
        <p:spPr>
          <a:xfrm>
            <a:off x="6152449" y="3079266"/>
            <a:ext cx="191848" cy="22207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42BFBA-55EF-460D-AD2F-0EE78CD06566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F1FD7E-23B2-45F2-91AB-AF5AEB3B1F8E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F720F1-BBF7-475D-8C97-CBC80928B8A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78C417-5D06-49C3-AF51-94506C21FF7C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D0F757-EFD0-4AF3-B6D0-A32A59BA5C50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4375FECB-532B-4FA5-A688-31E337205DAA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D4CE19-33A9-445D-B3CD-BE306FA7147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3DA743A-5983-4EFF-A1C4-4F33161F1B2A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52" name="모서리가 둥근 직사각형 23">
            <a:extLst>
              <a:ext uri="{FF2B5EF4-FFF2-40B4-BE49-F238E27FC236}">
                <a16:creationId xmlns:a16="http://schemas.microsoft.com/office/drawing/2014/main" id="{8D5ECEC3-A6D4-4E8C-9941-20A82F557AE4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AB96AF-75C8-4EA7-9E4E-81394FADC3A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D893340-6BCF-44F2-B371-CCF4AEF49664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3F9AEB-D676-4E68-A9FD-11871F925602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4B0800-2ADB-4316-92DD-79EB15E0A079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010233-BF23-4DDC-B5B7-2DCCC1266B67}"/>
              </a:ext>
            </a:extLst>
          </p:cNvPr>
          <p:cNvSpPr/>
          <p:nvPr/>
        </p:nvSpPr>
        <p:spPr>
          <a:xfrm>
            <a:off x="1004071" y="5371561"/>
            <a:ext cx="5777221" cy="397964"/>
          </a:xfrm>
          <a:prstGeom prst="rect">
            <a:avLst/>
          </a:prstGeom>
          <a:solidFill>
            <a:schemeClr val="bg2">
              <a:lumMod val="60000"/>
              <a:lumOff val="4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높음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D49C1E-57E1-486A-AB0F-BCC166585C28}"/>
              </a:ext>
            </a:extLst>
          </p:cNvPr>
          <p:cNvSpPr/>
          <p:nvPr/>
        </p:nvSpPr>
        <p:spPr>
          <a:xfrm>
            <a:off x="1004071" y="2528644"/>
            <a:ext cx="5777221" cy="479377"/>
          </a:xfrm>
          <a:prstGeom prst="rect">
            <a:avLst/>
          </a:prstGeom>
          <a:solidFill>
            <a:schemeClr val="bg2">
              <a:lumMod val="20000"/>
              <a:lumOff val="8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낮음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F68B0-B88B-44E2-AE3D-599CD6325DAA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40000"/>
              <a:lumOff val="6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2: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중간</a:t>
            </a:r>
          </a:p>
        </p:txBody>
      </p:sp>
      <p:sp>
        <p:nvSpPr>
          <p:cNvPr id="62" name="말풍선: 모서리가 둥근 사각형 61">
            <a:extLst>
              <a:ext uri="{FF2B5EF4-FFF2-40B4-BE49-F238E27FC236}">
                <a16:creationId xmlns:a16="http://schemas.microsoft.com/office/drawing/2014/main" id="{5C5F49EF-47CF-45F5-85F3-E6E0F73629DD}"/>
              </a:ext>
            </a:extLst>
          </p:cNvPr>
          <p:cNvSpPr/>
          <p:nvPr/>
        </p:nvSpPr>
        <p:spPr>
          <a:xfrm>
            <a:off x="452283" y="1916393"/>
            <a:ext cx="1648279" cy="377330"/>
          </a:xfrm>
          <a:prstGeom prst="wedgeRoundRectCallout">
            <a:avLst>
              <a:gd name="adj1" fmla="val -10354"/>
              <a:gd name="adj2" fmla="val 108274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별 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아래쪽 화살표 260">
            <a:extLst>
              <a:ext uri="{FF2B5EF4-FFF2-40B4-BE49-F238E27FC236}">
                <a16:creationId xmlns:a16="http://schemas.microsoft.com/office/drawing/2014/main" id="{E0FDCC36-B60B-4A44-A272-DAA7F7FB7785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0491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G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J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310802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정보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유저의 계정 레벨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계정 경험치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닉네임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계정 정보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공식 카페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연결 된 외부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URL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공지사항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공지사항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행동력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입장 시 소모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보유량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보유량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상점 페이지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보유 재화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유료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금화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무료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보유 현황을 표기함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상점 페이지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메뉴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화면에 표기할 필요가 없는 버튼을 모은 추가 메뉴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임무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개의 퀘스트가 자동을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임무 페이지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시작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 선택 팝업을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9690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정보 관련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우측에는 유저가 직접 플레이 하는 콘텐츠를 선택하거나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목표를 표시해주는 것들을 모아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빠르게 목표를 확인 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콘텐츠를 플레이 할 수 있도록 하기 위함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2" name="아래쪽 화살표 260">
            <a:extLst>
              <a:ext uri="{FF2B5EF4-FFF2-40B4-BE49-F238E27FC236}">
                <a16:creationId xmlns:a16="http://schemas.microsoft.com/office/drawing/2014/main" id="{6B3C9F17-46DD-4B0F-9AA6-7849E16CC4E8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292923-F149-4BB9-9DF6-735CFC79199F}"/>
              </a:ext>
            </a:extLst>
          </p:cNvPr>
          <p:cNvSpPr/>
          <p:nvPr/>
        </p:nvSpPr>
        <p:spPr>
          <a:xfrm>
            <a:off x="1504143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꺾인 연결선 45">
            <a:extLst>
              <a:ext uri="{FF2B5EF4-FFF2-40B4-BE49-F238E27FC236}">
                <a16:creationId xmlns:a16="http://schemas.microsoft.com/office/drawing/2014/main" id="{5EDDC6EA-181D-4B81-A148-545AA1866929}"/>
              </a:ext>
            </a:extLst>
          </p:cNvPr>
          <p:cNvCxnSpPr>
            <a:cxnSpLocks/>
            <a:stCxn id="93" idx="2"/>
            <a:endCxn id="137" idx="0"/>
          </p:cNvCxnSpPr>
          <p:nvPr/>
        </p:nvCxnSpPr>
        <p:spPr>
          <a:xfrm rot="5400000">
            <a:off x="1544446" y="2317233"/>
            <a:ext cx="207587" cy="897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469083-22AE-4D81-B0AC-CB33A0D73723}"/>
              </a:ext>
            </a:extLst>
          </p:cNvPr>
          <p:cNvSpPr/>
          <p:nvPr/>
        </p:nvSpPr>
        <p:spPr>
          <a:xfrm>
            <a:off x="2429349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꺾인 연결선 45">
            <a:extLst>
              <a:ext uri="{FF2B5EF4-FFF2-40B4-BE49-F238E27FC236}">
                <a16:creationId xmlns:a16="http://schemas.microsoft.com/office/drawing/2014/main" id="{4A82FF38-2E9E-4F81-850C-7FD7F911F05E}"/>
              </a:ext>
            </a:extLst>
          </p:cNvPr>
          <p:cNvCxnSpPr>
            <a:cxnSpLocks/>
            <a:stCxn id="97" idx="2"/>
            <a:endCxn id="81" idx="0"/>
          </p:cNvCxnSpPr>
          <p:nvPr/>
        </p:nvCxnSpPr>
        <p:spPr>
          <a:xfrm rot="5400000">
            <a:off x="2415793" y="2458870"/>
            <a:ext cx="403083" cy="19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ACDD66F-965B-4F31-B91B-BFC9193F18A4}"/>
              </a:ext>
            </a:extLst>
          </p:cNvPr>
          <p:cNvSpPr/>
          <p:nvPr/>
        </p:nvSpPr>
        <p:spPr>
          <a:xfrm>
            <a:off x="3160643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839C80FE-7F34-438A-9552-737FABFC8FB6}"/>
              </a:ext>
            </a:extLst>
          </p:cNvPr>
          <p:cNvCxnSpPr>
            <a:cxnSpLocks/>
            <a:stCxn id="101" idx="2"/>
            <a:endCxn id="80" idx="0"/>
          </p:cNvCxnSpPr>
          <p:nvPr/>
        </p:nvCxnSpPr>
        <p:spPr>
          <a:xfrm rot="5400000">
            <a:off x="3145987" y="2457770"/>
            <a:ext cx="403083" cy="41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AAF4B2-2871-46A3-8A51-B5D8443F0C4B}"/>
              </a:ext>
            </a:extLst>
          </p:cNvPr>
          <p:cNvSpPr/>
          <p:nvPr/>
        </p:nvSpPr>
        <p:spPr>
          <a:xfrm>
            <a:off x="6912506" y="517018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81F1D70-E70A-493C-B465-7704CEFDBFE1}"/>
              </a:ext>
            </a:extLst>
          </p:cNvPr>
          <p:cNvSpPr/>
          <p:nvPr/>
        </p:nvSpPr>
        <p:spPr>
          <a:xfrm>
            <a:off x="4160897" y="198141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CAEDE1B-EC07-4FA6-97C8-34D73E1BAC52}"/>
              </a:ext>
            </a:extLst>
          </p:cNvPr>
          <p:cNvSpPr/>
          <p:nvPr/>
        </p:nvSpPr>
        <p:spPr>
          <a:xfrm>
            <a:off x="6912506" y="346289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8" name="꺾인 연결선 45">
            <a:extLst>
              <a:ext uri="{FF2B5EF4-FFF2-40B4-BE49-F238E27FC236}">
                <a16:creationId xmlns:a16="http://schemas.microsoft.com/office/drawing/2014/main" id="{1605272E-27A9-4A75-8529-B7E0EE36EE58}"/>
              </a:ext>
            </a:extLst>
          </p:cNvPr>
          <p:cNvCxnSpPr>
            <a:cxnSpLocks/>
            <a:stCxn id="104" idx="2"/>
            <a:endCxn id="62" idx="3"/>
          </p:cNvCxnSpPr>
          <p:nvPr/>
        </p:nvCxnSpPr>
        <p:spPr>
          <a:xfrm rot="5400000">
            <a:off x="6865696" y="5334775"/>
            <a:ext cx="149012" cy="32252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45">
            <a:extLst>
              <a:ext uri="{FF2B5EF4-FFF2-40B4-BE49-F238E27FC236}">
                <a16:creationId xmlns:a16="http://schemas.microsoft.com/office/drawing/2014/main" id="{4712D984-323E-4EC9-A627-5BCD4C067F2F}"/>
              </a:ext>
            </a:extLst>
          </p:cNvPr>
          <p:cNvCxnSpPr>
            <a:cxnSpLocks/>
            <a:stCxn id="106" idx="2"/>
            <a:endCxn id="135" idx="3"/>
          </p:cNvCxnSpPr>
          <p:nvPr/>
        </p:nvCxnSpPr>
        <p:spPr>
          <a:xfrm rot="5400000">
            <a:off x="6811211" y="3774903"/>
            <a:ext cx="350912" cy="22959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45">
            <a:extLst>
              <a:ext uri="{FF2B5EF4-FFF2-40B4-BE49-F238E27FC236}">
                <a16:creationId xmlns:a16="http://schemas.microsoft.com/office/drawing/2014/main" id="{0026DAC1-F1C9-4551-8745-56DB6C2F2AF3}"/>
              </a:ext>
            </a:extLst>
          </p:cNvPr>
          <p:cNvCxnSpPr>
            <a:cxnSpLocks/>
            <a:stCxn id="105" idx="2"/>
            <a:endCxn id="69" idx="0"/>
          </p:cNvCxnSpPr>
          <p:nvPr/>
        </p:nvCxnSpPr>
        <p:spPr>
          <a:xfrm rot="5400000">
            <a:off x="4119294" y="2401219"/>
            <a:ext cx="315237" cy="80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9C845F7-5E82-4BAE-8B4E-0BAE3186EA77}"/>
              </a:ext>
            </a:extLst>
          </p:cNvPr>
          <p:cNvSpPr/>
          <p:nvPr/>
        </p:nvSpPr>
        <p:spPr>
          <a:xfrm>
            <a:off x="5475798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BC3E5D-009C-4599-A791-D16B588E5EE9}"/>
              </a:ext>
            </a:extLst>
          </p:cNvPr>
          <p:cNvSpPr/>
          <p:nvPr/>
        </p:nvSpPr>
        <p:spPr>
          <a:xfrm>
            <a:off x="6521500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꺾인 연결선 45">
            <a:extLst>
              <a:ext uri="{FF2B5EF4-FFF2-40B4-BE49-F238E27FC236}">
                <a16:creationId xmlns:a16="http://schemas.microsoft.com/office/drawing/2014/main" id="{1F7C5760-BA02-4C08-91E9-7644FB3AD401}"/>
              </a:ext>
            </a:extLst>
          </p:cNvPr>
          <p:cNvCxnSpPr>
            <a:cxnSpLocks/>
            <a:stCxn id="116" idx="2"/>
            <a:endCxn id="58" idx="0"/>
          </p:cNvCxnSpPr>
          <p:nvPr/>
        </p:nvCxnSpPr>
        <p:spPr>
          <a:xfrm rot="5400000">
            <a:off x="6518976" y="2335222"/>
            <a:ext cx="268402" cy="11456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279A770D-94F0-4F86-AE03-C9FC53F2E842}"/>
              </a:ext>
            </a:extLst>
          </p:cNvPr>
          <p:cNvCxnSpPr>
            <a:cxnSpLocks/>
            <a:stCxn id="115" idx="2"/>
            <a:endCxn id="121" idx="0"/>
          </p:cNvCxnSpPr>
          <p:nvPr/>
        </p:nvCxnSpPr>
        <p:spPr>
          <a:xfrm rot="5400000">
            <a:off x="5497806" y="2283412"/>
            <a:ext cx="192061" cy="14184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A8B06A-AA60-4C49-8B30-56BAC220BD28}"/>
              </a:ext>
            </a:extLst>
          </p:cNvPr>
          <p:cNvSpPr/>
          <p:nvPr/>
        </p:nvSpPr>
        <p:spPr>
          <a:xfrm>
            <a:off x="4664263" y="2450363"/>
            <a:ext cx="1717303" cy="52389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DD409C4-2220-44A0-831D-1FFB572D0AB2}"/>
              </a:ext>
            </a:extLst>
          </p:cNvPr>
          <p:cNvSpPr/>
          <p:nvPr/>
        </p:nvSpPr>
        <p:spPr>
          <a:xfrm>
            <a:off x="5636745" y="3082742"/>
            <a:ext cx="1235124" cy="19648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118DDA-4D20-4DBC-80C4-DC871A05DAEA}"/>
              </a:ext>
            </a:extLst>
          </p:cNvPr>
          <p:cNvSpPr/>
          <p:nvPr/>
        </p:nvSpPr>
        <p:spPr>
          <a:xfrm>
            <a:off x="944292" y="2465889"/>
            <a:ext cx="1318168" cy="6454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CEFAC93-1E44-4160-9719-C13989C9E69C}"/>
              </a:ext>
            </a:extLst>
          </p:cNvPr>
          <p:cNvSpPr/>
          <p:nvPr/>
        </p:nvSpPr>
        <p:spPr>
          <a:xfrm>
            <a:off x="1010725" y="3124285"/>
            <a:ext cx="4305847" cy="2645017"/>
          </a:xfrm>
          <a:prstGeom prst="rect">
            <a:avLst/>
          </a:prstGeom>
          <a:solidFill>
            <a:schemeClr val="tx1">
              <a:lumMod val="50000"/>
              <a:lumOff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1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8242FD-9659-41FC-88C6-DECEEC7894E5}"/>
              </a:ext>
            </a:extLst>
          </p:cNvPr>
          <p:cNvSpPr/>
          <p:nvPr/>
        </p:nvSpPr>
        <p:spPr>
          <a:xfrm>
            <a:off x="398773" y="307305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603C379C-D295-40E9-AD28-3945BA7C4EC8}"/>
              </a:ext>
            </a:extLst>
          </p:cNvPr>
          <p:cNvCxnSpPr>
            <a:cxnSpLocks/>
            <a:stCxn id="46" idx="2"/>
            <a:endCxn id="71" idx="1"/>
          </p:cNvCxnSpPr>
          <p:nvPr/>
        </p:nvCxnSpPr>
        <p:spPr>
          <a:xfrm rot="16200000" flipH="1">
            <a:off x="800514" y="3111614"/>
            <a:ext cx="8135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D62354-7134-4E42-BD90-69B42DCBCEF8}"/>
              </a:ext>
            </a:extLst>
          </p:cNvPr>
          <p:cNvSpPr/>
          <p:nvPr/>
        </p:nvSpPr>
        <p:spPr>
          <a:xfrm>
            <a:off x="398773" y="357421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꺾인 연결선 45">
            <a:extLst>
              <a:ext uri="{FF2B5EF4-FFF2-40B4-BE49-F238E27FC236}">
                <a16:creationId xmlns:a16="http://schemas.microsoft.com/office/drawing/2014/main" id="{1E3F5BFE-AE84-4FB8-B456-1BBB7D6FE80B}"/>
              </a:ext>
            </a:extLst>
          </p:cNvPr>
          <p:cNvCxnSpPr>
            <a:cxnSpLocks/>
            <a:stCxn id="48" idx="2"/>
            <a:endCxn id="72" idx="1"/>
          </p:cNvCxnSpPr>
          <p:nvPr/>
        </p:nvCxnSpPr>
        <p:spPr>
          <a:xfrm rot="16200000" flipH="1">
            <a:off x="788589" y="3624699"/>
            <a:ext cx="10520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6D743E-93B5-4C38-9CA3-AC3E656E7E52}"/>
              </a:ext>
            </a:extLst>
          </p:cNvPr>
          <p:cNvSpPr/>
          <p:nvPr/>
        </p:nvSpPr>
        <p:spPr>
          <a:xfrm>
            <a:off x="398773" y="407537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꺾인 연결선 45">
            <a:extLst>
              <a:ext uri="{FF2B5EF4-FFF2-40B4-BE49-F238E27FC236}">
                <a16:creationId xmlns:a16="http://schemas.microsoft.com/office/drawing/2014/main" id="{92796D83-40C8-426B-9E3A-4B6F9BDCE251}"/>
              </a:ext>
            </a:extLst>
          </p:cNvPr>
          <p:cNvCxnSpPr>
            <a:cxnSpLocks/>
            <a:stCxn id="50" idx="2"/>
            <a:endCxn id="73" idx="1"/>
          </p:cNvCxnSpPr>
          <p:nvPr/>
        </p:nvCxnSpPr>
        <p:spPr>
          <a:xfrm rot="16200000" flipH="1">
            <a:off x="776665" y="4137783"/>
            <a:ext cx="129049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20C5AA-B55A-4B73-B089-0294131DAB6F}"/>
              </a:ext>
            </a:extLst>
          </p:cNvPr>
          <p:cNvSpPr/>
          <p:nvPr/>
        </p:nvSpPr>
        <p:spPr>
          <a:xfrm>
            <a:off x="431469" y="4576532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61A2F54-7F4F-4D61-95AA-D705D0EF2380}"/>
              </a:ext>
            </a:extLst>
          </p:cNvPr>
          <p:cNvSpPr/>
          <p:nvPr/>
        </p:nvSpPr>
        <p:spPr>
          <a:xfrm>
            <a:off x="2376660" y="604663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꺾인 연결선 45">
            <a:extLst>
              <a:ext uri="{FF2B5EF4-FFF2-40B4-BE49-F238E27FC236}">
                <a16:creationId xmlns:a16="http://schemas.microsoft.com/office/drawing/2014/main" id="{ADACB436-AD97-4160-9AF5-AB4AA401241B}"/>
              </a:ext>
            </a:extLst>
          </p:cNvPr>
          <p:cNvCxnSpPr>
            <a:cxnSpLocks/>
            <a:stCxn id="86" idx="3"/>
            <a:endCxn id="63" idx="2"/>
          </p:cNvCxnSpPr>
          <p:nvPr/>
        </p:nvCxnSpPr>
        <p:spPr>
          <a:xfrm flipV="1">
            <a:off x="2754576" y="5769303"/>
            <a:ext cx="274781" cy="40300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45">
            <a:extLst>
              <a:ext uri="{FF2B5EF4-FFF2-40B4-BE49-F238E27FC236}">
                <a16:creationId xmlns:a16="http://schemas.microsoft.com/office/drawing/2014/main" id="{775C0D13-3C6E-4A0D-9C3F-899DDD80E6E2}"/>
              </a:ext>
            </a:extLst>
          </p:cNvPr>
          <p:cNvCxnSpPr>
            <a:cxnSpLocks/>
            <a:stCxn id="85" idx="2"/>
            <a:endCxn id="79" idx="1"/>
          </p:cNvCxnSpPr>
          <p:nvPr/>
        </p:nvCxnSpPr>
        <p:spPr>
          <a:xfrm rot="16200000" flipH="1">
            <a:off x="790286" y="4676414"/>
            <a:ext cx="101807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33BA19-7F4E-472F-866D-461C2A0D6B4B}"/>
              </a:ext>
            </a:extLst>
          </p:cNvPr>
          <p:cNvSpPr/>
          <p:nvPr/>
        </p:nvSpPr>
        <p:spPr>
          <a:xfrm>
            <a:off x="398773" y="519477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561F59-E449-44AE-9CCE-E56BF354353A}"/>
              </a:ext>
            </a:extLst>
          </p:cNvPr>
          <p:cNvSpPr/>
          <p:nvPr/>
        </p:nvSpPr>
        <p:spPr>
          <a:xfrm>
            <a:off x="1815258" y="587154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30BA07DC-96E7-4A02-B7C1-6EBD37CAAA30}"/>
              </a:ext>
            </a:extLst>
          </p:cNvPr>
          <p:cNvCxnSpPr>
            <a:cxnSpLocks/>
            <a:stCxn id="94" idx="3"/>
            <a:endCxn id="64" idx="2"/>
          </p:cNvCxnSpPr>
          <p:nvPr/>
        </p:nvCxnSpPr>
        <p:spPr>
          <a:xfrm flipV="1">
            <a:off x="2193174" y="5769303"/>
            <a:ext cx="197913" cy="22791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A5BDC8C2-4468-48E8-A384-4CC4279C5169}"/>
              </a:ext>
            </a:extLst>
          </p:cNvPr>
          <p:cNvCxnSpPr>
            <a:cxnSpLocks/>
            <a:stCxn id="93" idx="2"/>
            <a:endCxn id="61" idx="1"/>
          </p:cNvCxnSpPr>
          <p:nvPr/>
        </p:nvCxnSpPr>
        <p:spPr>
          <a:xfrm rot="16200000" flipH="1">
            <a:off x="733689" y="5300161"/>
            <a:ext cx="124423" cy="41633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아래쪽 화살표 260">
            <a:extLst>
              <a:ext uri="{FF2B5EF4-FFF2-40B4-BE49-F238E27FC236}">
                <a16:creationId xmlns:a16="http://schemas.microsoft.com/office/drawing/2014/main" id="{E81F24CF-9C03-4A70-858B-3232D60DFEBC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B254BB36-5F39-4659-B11B-7DDE9BED8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37106"/>
              </p:ext>
            </p:extLst>
          </p:nvPr>
        </p:nvGraphicFramePr>
        <p:xfrm>
          <a:off x="7409619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3653186936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985958907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22786206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7573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상점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금화 상점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보석 상점이 탭으로 나눠진 페이지로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97889601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이벤트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이벤트 리스트가 있는 팝업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이벤트를 터치 하면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자세한 내용을 띄움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8164762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우편함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임무 보상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점검 보상 등이 지급 되면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우편함을 통해 수령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53961337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수집품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수집한 캐릭터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장비의 목록을 모아 출력 해주는 수집품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41733339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강화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해금을 위한 캐릭터 목록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97853569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강화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합성 등을 위한 장비 목록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8335272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진행을 통해 얻은 재료 아이템으로 장비 등으로 제작하는 페이지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9907323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대표 캐릭터 설정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대표 캐릭터를 설정하는 팝업을 띄움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748571024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4140717942"/>
                  </a:ext>
                </a:extLst>
              </a:tr>
              <a:tr h="169690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수집에 관련된 콘텐츠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좌측에 모아서 배치 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해야 할 일이 생겼을 때 자연스럽게 좌측에서 찾을 수 있도록 하기 위함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351988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B0F58CC6-D1BC-4B63-B30F-E35FEFA60D4D}"/>
              </a:ext>
            </a:extLst>
          </p:cNvPr>
          <p:cNvSpPr/>
          <p:nvPr/>
        </p:nvSpPr>
        <p:spPr>
          <a:xfrm>
            <a:off x="3664263" y="445085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8" name="꺾인 연결선 45">
            <a:extLst>
              <a:ext uri="{FF2B5EF4-FFF2-40B4-BE49-F238E27FC236}">
                <a16:creationId xmlns:a16="http://schemas.microsoft.com/office/drawing/2014/main" id="{678841DC-320F-49C1-959A-C965DBA69AF2}"/>
              </a:ext>
            </a:extLst>
          </p:cNvPr>
          <p:cNvCxnSpPr>
            <a:cxnSpLocks/>
            <a:stCxn id="84" idx="3"/>
            <a:endCxn id="65" idx="2"/>
          </p:cNvCxnSpPr>
          <p:nvPr/>
        </p:nvCxnSpPr>
        <p:spPr>
          <a:xfrm flipH="1" flipV="1">
            <a:off x="4033704" y="3795876"/>
            <a:ext cx="8475" cy="780656"/>
          </a:xfrm>
          <a:prstGeom prst="bentConnector4">
            <a:avLst>
              <a:gd name="adj1" fmla="val -2697345"/>
              <a:gd name="adj2" fmla="val 58049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451E4F5-E1CD-4752-9CE6-5543D360E25D}"/>
              </a:ext>
            </a:extLst>
          </p:cNvPr>
          <p:cNvSpPr/>
          <p:nvPr/>
        </p:nvSpPr>
        <p:spPr>
          <a:xfrm>
            <a:off x="1010725" y="2526704"/>
            <a:ext cx="5777220" cy="674362"/>
          </a:xfrm>
          <a:prstGeom prst="rect">
            <a:avLst/>
          </a:prstGeom>
          <a:solidFill>
            <a:schemeClr val="tx1">
              <a:lumMod val="50000"/>
              <a:lumOff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4182087-A362-4CEC-8F26-F26FB2CBA3A3}"/>
              </a:ext>
            </a:extLst>
          </p:cNvPr>
          <p:cNvSpPr/>
          <p:nvPr/>
        </p:nvSpPr>
        <p:spPr>
          <a:xfrm>
            <a:off x="4734521" y="3200413"/>
            <a:ext cx="2053423" cy="2568890"/>
          </a:xfrm>
          <a:prstGeom prst="rect">
            <a:avLst/>
          </a:prstGeom>
          <a:solidFill>
            <a:schemeClr val="tx1">
              <a:lumMod val="50000"/>
              <a:lumOff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3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138F19C-9F7E-454A-AB62-2907D972B990}"/>
              </a:ext>
            </a:extLst>
          </p:cNvPr>
          <p:cNvSpPr txBox="1">
            <a:spLocks/>
          </p:cNvSpPr>
          <p:nvPr/>
        </p:nvSpPr>
        <p:spPr>
          <a:xfrm>
            <a:off x="466530" y="921364"/>
            <a:ext cx="10515600" cy="51669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600" b="1" dirty="0"/>
              <a:t>작성의도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en-US" sz="1600" dirty="0"/>
              <a:t>적용 할 게임 </a:t>
            </a:r>
            <a:r>
              <a:rPr lang="en-US" altLang="ko-KR" sz="1600" dirty="0"/>
              <a:t>(</a:t>
            </a:r>
            <a:r>
              <a:rPr lang="ko-KR" altLang="en-US" sz="1600" dirty="0"/>
              <a:t>기획중인 게임</a:t>
            </a:r>
            <a:r>
              <a:rPr lang="en-US" altLang="ko-KR" sz="1600" dirty="0"/>
              <a:t>)</a:t>
            </a:r>
            <a:r>
              <a:rPr lang="ko-KR" altLang="en-US" sz="1600" dirty="0"/>
              <a:t>을 설명하고</a:t>
            </a:r>
            <a:r>
              <a:rPr lang="en-US" altLang="ko-KR" sz="1600" dirty="0"/>
              <a:t>, </a:t>
            </a:r>
            <a:r>
              <a:rPr lang="ko-KR" altLang="en-US" sz="1600" dirty="0"/>
              <a:t>작성하는 의도에 대해 명확히 작성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600" b="1" dirty="0"/>
              <a:t>분석대상 및 의도</a:t>
            </a:r>
            <a:r>
              <a:rPr lang="en-US" altLang="ko-KR" sz="1600" dirty="0"/>
              <a:t>: </a:t>
            </a:r>
            <a:r>
              <a:rPr lang="ko-KR" altLang="en-US" sz="1600" dirty="0"/>
              <a:t>분석하는 게임과 왜 분석을 하는 지</a:t>
            </a:r>
            <a:r>
              <a:rPr lang="en-US" altLang="ko-KR" sz="1600" dirty="0"/>
              <a:t>, </a:t>
            </a:r>
            <a:r>
              <a:rPr lang="ko-KR" altLang="en-US" sz="1600" dirty="0"/>
              <a:t>분석하는 대상은 왜 </a:t>
            </a:r>
            <a:r>
              <a:rPr lang="ko-KR" altLang="en-US" sz="1600" dirty="0" err="1"/>
              <a:t>쿠키런인지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1600" b="1" dirty="0"/>
              <a:t>페르소나 분석 및 기획</a:t>
            </a:r>
            <a:r>
              <a:rPr lang="en-US" altLang="ko-KR" sz="1600" b="1" dirty="0"/>
              <a:t>: </a:t>
            </a:r>
            <a:r>
              <a:rPr lang="ko-KR" altLang="en-US" sz="1600" dirty="0"/>
              <a:t>분석한 내용을 설명하고 정리페이지</a:t>
            </a:r>
            <a:endParaRPr lang="en-US" altLang="ko-KR" sz="1600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1600" b="1" dirty="0"/>
              <a:t>UI </a:t>
            </a:r>
            <a:r>
              <a:rPr lang="ko-KR" altLang="en-US" sz="1600" b="1" dirty="0"/>
              <a:t>레이아웃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</a:t>
            </a:r>
            <a:r>
              <a:rPr lang="ko-KR" altLang="en-US" sz="1600" b="1" dirty="0" err="1"/>
              <a:t>컨퍼넌트</a:t>
            </a:r>
            <a:r>
              <a:rPr lang="ko-KR" altLang="en-US" sz="1600" b="1" dirty="0"/>
              <a:t> 버튼 추가 설명</a:t>
            </a:r>
            <a:r>
              <a:rPr lang="en-US" altLang="ko-KR" sz="1600" dirty="0"/>
              <a:t>: UI </a:t>
            </a:r>
            <a:r>
              <a:rPr lang="ko-KR" altLang="en-US" sz="1600" dirty="0"/>
              <a:t>제작 시 필요한 요소들에 대한 사전 설명</a:t>
            </a:r>
            <a:endParaRPr lang="en-US" altLang="ko-KR" sz="1600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sz="1600" b="1" dirty="0"/>
              <a:t>UI </a:t>
            </a:r>
            <a:r>
              <a:rPr lang="ko-KR" altLang="en-US" sz="1600" b="1" dirty="0"/>
              <a:t>배치</a:t>
            </a:r>
            <a:r>
              <a:rPr lang="en-US" altLang="ko-KR" sz="1600" b="1" dirty="0"/>
              <a:t>: </a:t>
            </a:r>
            <a:r>
              <a:rPr lang="ko-KR" altLang="en-US" sz="1600" dirty="0"/>
              <a:t>실제 적용 할 </a:t>
            </a:r>
            <a:r>
              <a:rPr lang="en-US" altLang="ko-KR" sz="1600" dirty="0"/>
              <a:t>UI </a:t>
            </a:r>
            <a:r>
              <a:rPr lang="ko-KR" altLang="en-US" sz="1600" dirty="0"/>
              <a:t>작성</a:t>
            </a:r>
            <a:endParaRPr lang="en-US" alt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ACD30F-520D-4E3E-8045-E129790568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6530" y="345101"/>
            <a:ext cx="10515600" cy="57626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목차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842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551;p46">
            <a:extLst>
              <a:ext uri="{FF2B5EF4-FFF2-40B4-BE49-F238E27FC236}">
                <a16:creationId xmlns:a16="http://schemas.microsoft.com/office/drawing/2014/main" id="{1F8DDC0E-CF80-4504-A210-E43F48E92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845881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상위 페이지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페이지 위에 팝업을 출력하며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뒤쪽은 흐리게 처리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닫기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버튼을 누르면 팝업이 닫힘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 별의 이름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이미지 필드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콘텐츠를 대표하는 이미지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note</a:t>
                      </a: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ko-KR" alt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ko-KR" alt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59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※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팝업은 다른 팝업과 양식이 다름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버튼은 각 콘텐츠를 별로 이어져 있으며 차후 콘텐츠가 추가 될 경우 좌우 스크롤을 이용하여 버튼을 추가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31997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26C6CC-0FD7-4256-8574-B079E035F297}"/>
              </a:ext>
            </a:extLst>
          </p:cNvPr>
          <p:cNvSpPr/>
          <p:nvPr/>
        </p:nvSpPr>
        <p:spPr>
          <a:xfrm>
            <a:off x="1006462" y="2528645"/>
            <a:ext cx="5777221" cy="324088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A893DF-17CB-40F5-9F92-A3CEA9C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16" y="2490829"/>
            <a:ext cx="5777221" cy="3249323"/>
          </a:xfrm>
          <a:prstGeom prst="rect">
            <a:avLst/>
          </a:prstGeom>
        </p:spPr>
      </p:pic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FF10B640-E303-4284-95F6-A90C0137DF19}"/>
              </a:ext>
            </a:extLst>
          </p:cNvPr>
          <p:cNvCxnSpPr>
            <a:cxnSpLocks/>
            <a:stCxn id="130" idx="2"/>
            <a:endCxn id="14" idx="0"/>
          </p:cNvCxnSpPr>
          <p:nvPr/>
        </p:nvCxnSpPr>
        <p:spPr>
          <a:xfrm rot="5400000">
            <a:off x="3710223" y="2225055"/>
            <a:ext cx="445478" cy="860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4698A9-1C8E-4B63-A0FA-235946F4AEE2}"/>
              </a:ext>
            </a:extLst>
          </p:cNvPr>
          <p:cNvSpPr/>
          <p:nvPr/>
        </p:nvSpPr>
        <p:spPr>
          <a:xfrm>
            <a:off x="1808429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CA7DC44-2E3E-409F-A034-896467B88C3A}"/>
              </a:ext>
            </a:extLst>
          </p:cNvPr>
          <p:cNvSpPr/>
          <p:nvPr/>
        </p:nvSpPr>
        <p:spPr>
          <a:xfrm>
            <a:off x="2890167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DFC385-D90A-4FCF-AF6A-32636DCB4C40}"/>
              </a:ext>
            </a:extLst>
          </p:cNvPr>
          <p:cNvSpPr/>
          <p:nvPr/>
        </p:nvSpPr>
        <p:spPr>
          <a:xfrm>
            <a:off x="3971905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3EF575-90BD-41F4-A51C-B79B6FC2B7F6}"/>
              </a:ext>
            </a:extLst>
          </p:cNvPr>
          <p:cNvSpPr/>
          <p:nvPr/>
        </p:nvSpPr>
        <p:spPr>
          <a:xfrm>
            <a:off x="5053643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4C072CC-F79C-4C82-9BF2-6B09F58FBE84}"/>
              </a:ext>
            </a:extLst>
          </p:cNvPr>
          <p:cNvSpPr/>
          <p:nvPr/>
        </p:nvSpPr>
        <p:spPr>
          <a:xfrm>
            <a:off x="1808429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BC960F4-0B71-4122-853F-80907674F365}"/>
              </a:ext>
            </a:extLst>
          </p:cNvPr>
          <p:cNvSpPr/>
          <p:nvPr/>
        </p:nvSpPr>
        <p:spPr>
          <a:xfrm>
            <a:off x="2890167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7BB9C77-079B-4085-8191-751D9DE57F9C}"/>
              </a:ext>
            </a:extLst>
          </p:cNvPr>
          <p:cNvSpPr/>
          <p:nvPr/>
        </p:nvSpPr>
        <p:spPr>
          <a:xfrm>
            <a:off x="3971905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0ECA16D-0FCB-4EDB-A740-93D135594D6D}"/>
              </a:ext>
            </a:extLst>
          </p:cNvPr>
          <p:cNvSpPr/>
          <p:nvPr/>
        </p:nvSpPr>
        <p:spPr>
          <a:xfrm>
            <a:off x="5053643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373278B-381A-486A-8CD6-383FD40CBA23}"/>
              </a:ext>
            </a:extLst>
          </p:cNvPr>
          <p:cNvSpPr/>
          <p:nvPr/>
        </p:nvSpPr>
        <p:spPr>
          <a:xfrm>
            <a:off x="1094032" y="2635235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4E356C6-F698-4064-A342-E1124AEB5FF1}"/>
              </a:ext>
            </a:extLst>
          </p:cNvPr>
          <p:cNvSpPr/>
          <p:nvPr/>
        </p:nvSpPr>
        <p:spPr>
          <a:xfrm>
            <a:off x="5858051" y="2473268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850FD67B-2FC8-446F-ADB7-296C4BF57393}"/>
              </a:ext>
            </a:extLst>
          </p:cNvPr>
          <p:cNvSpPr/>
          <p:nvPr/>
        </p:nvSpPr>
        <p:spPr>
          <a:xfrm>
            <a:off x="1547892" y="3509115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C332C7B2-1D06-4178-A467-9E00239AD75C}"/>
              </a:ext>
            </a:extLst>
          </p:cNvPr>
          <p:cNvSpPr/>
          <p:nvPr/>
        </p:nvSpPr>
        <p:spPr>
          <a:xfrm>
            <a:off x="1552118" y="4288892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2C3116-3435-4CEA-B913-7176B221F926}"/>
              </a:ext>
            </a:extLst>
          </p:cNvPr>
          <p:cNvSpPr/>
          <p:nvPr/>
        </p:nvSpPr>
        <p:spPr>
          <a:xfrm>
            <a:off x="5055179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사냥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6DF6FC3-34DB-4F67-93BC-521993369D96}"/>
              </a:ext>
            </a:extLst>
          </p:cNvPr>
          <p:cNvSpPr/>
          <p:nvPr/>
        </p:nvSpPr>
        <p:spPr>
          <a:xfrm>
            <a:off x="1808429" y="5909594"/>
            <a:ext cx="955536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88671AB-BDCB-4A8C-A4D7-CDA4EC4BF558}"/>
              </a:ext>
            </a:extLst>
          </p:cNvPr>
          <p:cNvSpPr/>
          <p:nvPr/>
        </p:nvSpPr>
        <p:spPr>
          <a:xfrm>
            <a:off x="2891703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DF1B5DF-2D33-4B5B-84BC-90E330CEF473}"/>
              </a:ext>
            </a:extLst>
          </p:cNvPr>
          <p:cNvSpPr/>
          <p:nvPr/>
        </p:nvSpPr>
        <p:spPr>
          <a:xfrm>
            <a:off x="3973441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준비</a:t>
            </a:r>
          </a:p>
        </p:txBody>
      </p:sp>
      <p:cxnSp>
        <p:nvCxnSpPr>
          <p:cNvPr id="119" name="꺾인 연결선 45">
            <a:extLst>
              <a:ext uri="{FF2B5EF4-FFF2-40B4-BE49-F238E27FC236}">
                <a16:creationId xmlns:a16="http://schemas.microsoft.com/office/drawing/2014/main" id="{924215E0-8B40-4549-8C54-61EFC62D9C89}"/>
              </a:ext>
            </a:extLst>
          </p:cNvPr>
          <p:cNvCxnSpPr>
            <a:cxnSpLocks/>
            <a:stCxn id="102" idx="2"/>
            <a:endCxn id="116" idx="0"/>
          </p:cNvCxnSpPr>
          <p:nvPr/>
        </p:nvCxnSpPr>
        <p:spPr>
          <a:xfrm>
            <a:off x="2286197" y="4755209"/>
            <a:ext cx="0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FAB9B7BD-1D49-4F57-B717-4E8246D4156A}"/>
              </a:ext>
            </a:extLst>
          </p:cNvPr>
          <p:cNvCxnSpPr>
            <a:cxnSpLocks/>
            <a:stCxn id="103" idx="2"/>
            <a:endCxn id="117" idx="0"/>
          </p:cNvCxnSpPr>
          <p:nvPr/>
        </p:nvCxnSpPr>
        <p:spPr>
          <a:xfrm>
            <a:off x="3367935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F6EC83CF-B64F-4F25-BADB-A1E2BEE95A27}"/>
              </a:ext>
            </a:extLst>
          </p:cNvPr>
          <p:cNvCxnSpPr>
            <a:cxnSpLocks/>
            <a:stCxn id="104" idx="2"/>
            <a:endCxn id="118" idx="0"/>
          </p:cNvCxnSpPr>
          <p:nvPr/>
        </p:nvCxnSpPr>
        <p:spPr>
          <a:xfrm>
            <a:off x="4449673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45">
            <a:extLst>
              <a:ext uri="{FF2B5EF4-FFF2-40B4-BE49-F238E27FC236}">
                <a16:creationId xmlns:a16="http://schemas.microsoft.com/office/drawing/2014/main" id="{D05AF03F-EB0F-4A69-8190-32D7DC0ACA78}"/>
              </a:ext>
            </a:extLst>
          </p:cNvPr>
          <p:cNvCxnSpPr>
            <a:cxnSpLocks/>
            <a:stCxn id="105" idx="2"/>
            <a:endCxn id="115" idx="0"/>
          </p:cNvCxnSpPr>
          <p:nvPr/>
        </p:nvCxnSpPr>
        <p:spPr>
          <a:xfrm>
            <a:off x="5531411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2B1D43-0B4D-41CB-B889-F9F9C8628C9E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42D7C0A-A32D-4D75-B7C1-04C511517569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132" name="꺾인 연결선 45">
            <a:extLst>
              <a:ext uri="{FF2B5EF4-FFF2-40B4-BE49-F238E27FC236}">
                <a16:creationId xmlns:a16="http://schemas.microsoft.com/office/drawing/2014/main" id="{8D3D7C6A-274C-4EA8-93CA-506FD91BEB30}"/>
              </a:ext>
            </a:extLst>
          </p:cNvPr>
          <p:cNvCxnSpPr>
            <a:cxnSpLocks/>
            <a:stCxn id="131" idx="3"/>
            <a:endCxn id="130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FE15723-2051-4F95-B01E-BE7DCAE2B01F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134" name="꺾인 연결선 45">
            <a:extLst>
              <a:ext uri="{FF2B5EF4-FFF2-40B4-BE49-F238E27FC236}">
                <a16:creationId xmlns:a16="http://schemas.microsoft.com/office/drawing/2014/main" id="{81B6D5B2-A2A7-4A38-9C3B-8782C7D41DD5}"/>
              </a:ext>
            </a:extLst>
          </p:cNvPr>
          <p:cNvCxnSpPr>
            <a:cxnSpLocks/>
            <a:stCxn id="133" idx="3"/>
            <a:endCxn id="131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아래쪽 화살표 260">
            <a:extLst>
              <a:ext uri="{FF2B5EF4-FFF2-40B4-BE49-F238E27FC236}">
                <a16:creationId xmlns:a16="http://schemas.microsoft.com/office/drawing/2014/main" id="{BFEB0522-A0A8-47E5-8109-9D7F281FAB36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440987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559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100872" y="3008023"/>
            <a:ext cx="5583618" cy="2124250"/>
          </a:xfrm>
          <a:prstGeom prst="rect">
            <a:avLst/>
          </a:prstGeom>
          <a:solidFill>
            <a:srgbClr val="D9D9D9"/>
          </a:solidFill>
          <a:ln w="19050">
            <a:solidFill>
              <a:srgbClr val="1F49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76AFF96-1950-43E5-9702-52B05FBC9B9E}"/>
              </a:ext>
            </a:extLst>
          </p:cNvPr>
          <p:cNvSpPr/>
          <p:nvPr/>
        </p:nvSpPr>
        <p:spPr>
          <a:xfrm>
            <a:off x="1134134" y="3606370"/>
            <a:ext cx="5523348" cy="1525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콘텐츠 선택 팝업에서 메인 스테이지를 선택 했을 경우 이동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뒤로 가기를 누르면 로비 페이지로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돌아감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메인 스테이지 준비 페이지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997119"/>
              </p:ext>
            </p:extLst>
          </p:nvPr>
        </p:nvGraphicFramePr>
        <p:xfrm>
          <a:off x="7406395" y="1009605"/>
          <a:ext cx="4176000" cy="5651527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 된 챕터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선택한 챕터에 따라 아래쪽 </a:t>
                      </a:r>
                      <a:r>
                        <a:rPr lang="ko-KR" altLang="en-US" sz="1050" b="1" i="0" u="none" strike="noStrike" cap="none" dirty="0">
                          <a:solidFill>
                            <a:srgbClr val="C050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스크롤 박스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 출력 되는 스테이지가 바뀜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 별 보상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챕터에서 각 스테이지마다 별을 획득 했을 때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바가 차오름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미션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로비에 위치와 해당 위치를 일치시켜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퀘스트를 외워야 하지 않도록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스테이지 진입을 위한 버튼으로 스테이지 별 팝업을 출력한다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 모양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클리어 조건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가지를 달성 할 때 마다 별을 획득하고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별이 출력됨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선택한 스테이지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현재 선택 중인 스테이지를 아이콘으로 표시함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요약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현재 선택 중인 스테이지 설명을 요약하여 텍스트로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시작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현재 선택중인 스테이지를 진입 하기 위한 팝업을 띄움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64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58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 선택 → 스테이지 선택 →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start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 터치 → 스테이지 팝업 → 스테이지 시작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순으로 진행됨 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스테이지를 전체적으로 둘러 보고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팝업에서 상세한 설정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챕터나 스테이지를 선택하는 과정에서 자신이 클리어 한 스테이지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 성취 한 것들을 자연스럽게 노출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340C0DE1-CE9C-4E16-BE24-22882C7FA696}"/>
              </a:ext>
            </a:extLst>
          </p:cNvPr>
          <p:cNvCxnSpPr>
            <a:cxnSpLocks/>
            <a:stCxn id="87" idx="1"/>
            <a:endCxn id="156" idx="1"/>
          </p:cNvCxnSpPr>
          <p:nvPr/>
        </p:nvCxnSpPr>
        <p:spPr>
          <a:xfrm rot="10800000">
            <a:off x="745301" y="1937351"/>
            <a:ext cx="258770" cy="775030"/>
          </a:xfrm>
          <a:prstGeom prst="bentConnector3">
            <a:avLst>
              <a:gd name="adj1" fmla="val 18834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5B464A9-1CEA-4EF5-B3F6-110696E2CA60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E6FAFB1-537E-4AED-8728-4A7D8E924402}"/>
              </a:ext>
            </a:extLst>
          </p:cNvPr>
          <p:cNvSpPr/>
          <p:nvPr/>
        </p:nvSpPr>
        <p:spPr>
          <a:xfrm>
            <a:off x="2982766" y="3113837"/>
            <a:ext cx="2583655" cy="13779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Chapter star progress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627CD0-06A6-4800-8ECC-A8C4F692F77F}"/>
              </a:ext>
            </a:extLst>
          </p:cNvPr>
          <p:cNvSpPr/>
          <p:nvPr/>
        </p:nvSpPr>
        <p:spPr>
          <a:xfrm>
            <a:off x="2536692" y="3065881"/>
            <a:ext cx="457520" cy="21023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box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7C97B0-C4D4-4DC5-A013-EA7C5BEA830A}"/>
              </a:ext>
            </a:extLst>
          </p:cNvPr>
          <p:cNvSpPr/>
          <p:nvPr/>
        </p:nvSpPr>
        <p:spPr>
          <a:xfrm>
            <a:off x="1335256" y="3059918"/>
            <a:ext cx="1098652" cy="210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챕터 이름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20B7667-E17A-481D-8891-5BB81CE5B889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F0DF9A-75EA-43FF-847E-C7EB326DB63A}"/>
              </a:ext>
            </a:extLst>
          </p:cNvPr>
          <p:cNvGrpSpPr/>
          <p:nvPr/>
        </p:nvGrpSpPr>
        <p:grpSpPr>
          <a:xfrm>
            <a:off x="1151293" y="3632412"/>
            <a:ext cx="739748" cy="659277"/>
            <a:chOff x="1348392" y="3617423"/>
            <a:chExt cx="739748" cy="65927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BAC2B2-A20A-459C-B76D-EA4AD31347A5}"/>
                </a:ext>
              </a:extLst>
            </p:cNvPr>
            <p:cNvSpPr/>
            <p:nvPr/>
          </p:nvSpPr>
          <p:spPr>
            <a:xfrm>
              <a:off x="13483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 1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6CF73D-EC67-42D0-B0E8-CC9936FBA48D}"/>
                </a:ext>
              </a:extLst>
            </p:cNvPr>
            <p:cNvSpPr/>
            <p:nvPr/>
          </p:nvSpPr>
          <p:spPr>
            <a:xfrm>
              <a:off x="1348392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6CA07B-E7ED-40F3-9B72-CB04CB2B7049}"/>
              </a:ext>
            </a:extLst>
          </p:cNvPr>
          <p:cNvGrpSpPr/>
          <p:nvPr/>
        </p:nvGrpSpPr>
        <p:grpSpPr>
          <a:xfrm>
            <a:off x="1864624" y="4352411"/>
            <a:ext cx="739748" cy="662474"/>
            <a:chOff x="1827899" y="4306054"/>
            <a:chExt cx="739748" cy="66247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032E5A7-506A-479F-8532-F598FF6DD12B}"/>
                </a:ext>
              </a:extLst>
            </p:cNvPr>
            <p:cNvSpPr/>
            <p:nvPr/>
          </p:nvSpPr>
          <p:spPr>
            <a:xfrm>
              <a:off x="18466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2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87E4426-3916-49A9-B030-5F309FCF8453}"/>
                </a:ext>
              </a:extLst>
            </p:cNvPr>
            <p:cNvSpPr/>
            <p:nvPr/>
          </p:nvSpPr>
          <p:spPr>
            <a:xfrm>
              <a:off x="1827899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00BC1B-A923-4646-84F2-51C695BB2969}"/>
              </a:ext>
            </a:extLst>
          </p:cNvPr>
          <p:cNvGrpSpPr/>
          <p:nvPr/>
        </p:nvGrpSpPr>
        <p:grpSpPr>
          <a:xfrm>
            <a:off x="2489051" y="3617423"/>
            <a:ext cx="739748" cy="672869"/>
            <a:chOff x="2617068" y="3617423"/>
            <a:chExt cx="739748" cy="672869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5313F67-E5A7-437D-B4B2-B659C3277E52}"/>
                </a:ext>
              </a:extLst>
            </p:cNvPr>
            <p:cNvSpPr/>
            <p:nvPr/>
          </p:nvSpPr>
          <p:spPr>
            <a:xfrm>
              <a:off x="26269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3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C6DC7AC-16C9-486F-AB17-0272A333BCB9}"/>
                </a:ext>
              </a:extLst>
            </p:cNvPr>
            <p:cNvSpPr/>
            <p:nvPr/>
          </p:nvSpPr>
          <p:spPr>
            <a:xfrm>
              <a:off x="2617068" y="4080058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22A8ACA-3846-4C78-93B5-B8778426C0D4}"/>
              </a:ext>
            </a:extLst>
          </p:cNvPr>
          <p:cNvGrpSpPr/>
          <p:nvPr/>
        </p:nvGrpSpPr>
        <p:grpSpPr>
          <a:xfrm>
            <a:off x="3220886" y="4306054"/>
            <a:ext cx="739748" cy="662474"/>
            <a:chOff x="3115320" y="4306054"/>
            <a:chExt cx="739748" cy="662474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8E29732-B188-4C9A-9CA2-5A691E9EE0D7}"/>
                </a:ext>
              </a:extLst>
            </p:cNvPr>
            <p:cNvSpPr/>
            <p:nvPr/>
          </p:nvSpPr>
          <p:spPr>
            <a:xfrm>
              <a:off x="312519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4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84FA901-60E0-4DE6-B825-2298A95E3C2F}"/>
                </a:ext>
              </a:extLst>
            </p:cNvPr>
            <p:cNvSpPr/>
            <p:nvPr/>
          </p:nvSpPr>
          <p:spPr>
            <a:xfrm>
              <a:off x="3115320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F09A7D-DA4D-4615-8376-6055B194BF57}"/>
              </a:ext>
            </a:extLst>
          </p:cNvPr>
          <p:cNvGrpSpPr/>
          <p:nvPr/>
        </p:nvGrpSpPr>
        <p:grpSpPr>
          <a:xfrm>
            <a:off x="3826809" y="3617423"/>
            <a:ext cx="739748" cy="662474"/>
            <a:chOff x="3901154" y="3617423"/>
            <a:chExt cx="739748" cy="662474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6348702-1B92-43FB-903C-948A352168D1}"/>
                </a:ext>
              </a:extLst>
            </p:cNvPr>
            <p:cNvSpPr/>
            <p:nvPr/>
          </p:nvSpPr>
          <p:spPr>
            <a:xfrm>
              <a:off x="39054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5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837087A-F6E2-48C0-84B6-DB77BE40AE3D}"/>
                </a:ext>
              </a:extLst>
            </p:cNvPr>
            <p:cNvSpPr/>
            <p:nvPr/>
          </p:nvSpPr>
          <p:spPr>
            <a:xfrm>
              <a:off x="3901154" y="4069663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F25D5A-13A6-4AC7-960A-6EF341CE1015}"/>
              </a:ext>
            </a:extLst>
          </p:cNvPr>
          <p:cNvGrpSpPr/>
          <p:nvPr/>
        </p:nvGrpSpPr>
        <p:grpSpPr>
          <a:xfrm>
            <a:off x="4577148" y="4306054"/>
            <a:ext cx="739748" cy="635235"/>
            <a:chOff x="4395912" y="4306054"/>
            <a:chExt cx="739748" cy="635235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81AF30F-ECA5-41AB-BC0C-E154C62E2D63}"/>
                </a:ext>
              </a:extLst>
            </p:cNvPr>
            <p:cNvSpPr/>
            <p:nvPr/>
          </p:nvSpPr>
          <p:spPr>
            <a:xfrm>
              <a:off x="44037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B85F6E5-55D4-44AD-BE04-566545EF6A0B}"/>
                </a:ext>
              </a:extLst>
            </p:cNvPr>
            <p:cNvSpPr/>
            <p:nvPr/>
          </p:nvSpPr>
          <p:spPr>
            <a:xfrm>
              <a:off x="4395912" y="4731055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5E82D-6587-42C6-8E56-24151D1B60B2}"/>
              </a:ext>
            </a:extLst>
          </p:cNvPr>
          <p:cNvGrpSpPr/>
          <p:nvPr/>
        </p:nvGrpSpPr>
        <p:grpSpPr>
          <a:xfrm>
            <a:off x="5164568" y="3617423"/>
            <a:ext cx="739748" cy="659277"/>
            <a:chOff x="5164568" y="3617423"/>
            <a:chExt cx="739748" cy="65927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B6B653-1AB2-435C-B532-71F71CBFDE4E}"/>
                </a:ext>
              </a:extLst>
            </p:cNvPr>
            <p:cNvSpPr/>
            <p:nvPr/>
          </p:nvSpPr>
          <p:spPr>
            <a:xfrm>
              <a:off x="51840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7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13AAE77-25AB-4801-9A4F-ADDB41F7759E}"/>
                </a:ext>
              </a:extLst>
            </p:cNvPr>
            <p:cNvSpPr/>
            <p:nvPr/>
          </p:nvSpPr>
          <p:spPr>
            <a:xfrm>
              <a:off x="5164568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F0759E-7AC3-4B34-96A1-E04A863B1C60}"/>
              </a:ext>
            </a:extLst>
          </p:cNvPr>
          <p:cNvGrpSpPr/>
          <p:nvPr/>
        </p:nvGrpSpPr>
        <p:grpSpPr>
          <a:xfrm>
            <a:off x="5933410" y="4306054"/>
            <a:ext cx="721692" cy="635235"/>
            <a:chOff x="5933410" y="4306054"/>
            <a:chExt cx="721692" cy="635235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9575200-2452-443C-85CD-68F2C6776C8F}"/>
                </a:ext>
              </a:extLst>
            </p:cNvPr>
            <p:cNvSpPr/>
            <p:nvPr/>
          </p:nvSpPr>
          <p:spPr>
            <a:xfrm>
              <a:off x="5935102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89B64F2-4FE9-4D02-BC1F-213210C9BC77}"/>
                </a:ext>
              </a:extLst>
            </p:cNvPr>
            <p:cNvSpPr/>
            <p:nvPr/>
          </p:nvSpPr>
          <p:spPr>
            <a:xfrm>
              <a:off x="5933410" y="4731055"/>
              <a:ext cx="710747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AFA5D96-EF26-48C0-9F07-BB2EA71D1BF4}"/>
              </a:ext>
            </a:extLst>
          </p:cNvPr>
          <p:cNvSpPr/>
          <p:nvPr/>
        </p:nvSpPr>
        <p:spPr>
          <a:xfrm>
            <a:off x="1139214" y="3059918"/>
            <a:ext cx="196042" cy="19014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6DC7D36-7CD4-4450-93EA-9F70E2E84202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B9F13A-089C-4194-BB63-6DECE1C44199}"/>
              </a:ext>
            </a:extLst>
          </p:cNvPr>
          <p:cNvSpPr/>
          <p:nvPr/>
        </p:nvSpPr>
        <p:spPr>
          <a:xfrm>
            <a:off x="1140231" y="5058715"/>
            <a:ext cx="4145002" cy="616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1AE414-E185-4DE2-94F8-104BF1A21A0D}"/>
              </a:ext>
            </a:extLst>
          </p:cNvPr>
          <p:cNvSpPr/>
          <p:nvPr/>
        </p:nvSpPr>
        <p:spPr>
          <a:xfrm>
            <a:off x="6833640" y="3193937"/>
            <a:ext cx="518309" cy="255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cxnSp>
        <p:nvCxnSpPr>
          <p:cNvPr id="134" name="꺾인 연결선 45">
            <a:extLst>
              <a:ext uri="{FF2B5EF4-FFF2-40B4-BE49-F238E27FC236}">
                <a16:creationId xmlns:a16="http://schemas.microsoft.com/office/drawing/2014/main" id="{A4A3BCB5-3CDB-4DFB-99EA-67BE2930ED97}"/>
              </a:ext>
            </a:extLst>
          </p:cNvPr>
          <p:cNvCxnSpPr>
            <a:cxnSpLocks/>
            <a:stCxn id="171" idx="3"/>
            <a:endCxn id="132" idx="1"/>
          </p:cNvCxnSpPr>
          <p:nvPr/>
        </p:nvCxnSpPr>
        <p:spPr>
          <a:xfrm flipV="1">
            <a:off x="6684490" y="3321737"/>
            <a:ext cx="149150" cy="1975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45">
            <a:extLst>
              <a:ext uri="{FF2B5EF4-FFF2-40B4-BE49-F238E27FC236}">
                <a16:creationId xmlns:a16="http://schemas.microsoft.com/office/drawing/2014/main" id="{9BF4D4B5-9C56-4341-A107-B7A63AD72206}"/>
              </a:ext>
            </a:extLst>
          </p:cNvPr>
          <p:cNvCxnSpPr>
            <a:cxnSpLocks/>
            <a:stCxn id="132" idx="0"/>
            <a:endCxn id="158" idx="3"/>
          </p:cNvCxnSpPr>
          <p:nvPr/>
        </p:nvCxnSpPr>
        <p:spPr>
          <a:xfrm rot="16200000" flipV="1">
            <a:off x="5940162" y="2041304"/>
            <a:ext cx="1256586" cy="104868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45">
            <a:extLst>
              <a:ext uri="{FF2B5EF4-FFF2-40B4-BE49-F238E27FC236}">
                <a16:creationId xmlns:a16="http://schemas.microsoft.com/office/drawing/2014/main" id="{F6638A6E-3595-4A66-AA1B-10C8CF803A32}"/>
              </a:ext>
            </a:extLst>
          </p:cNvPr>
          <p:cNvCxnSpPr>
            <a:cxnSpLocks/>
            <a:stCxn id="158" idx="2"/>
            <a:endCxn id="51" idx="0"/>
          </p:cNvCxnSpPr>
          <p:nvPr/>
        </p:nvCxnSpPr>
        <p:spPr>
          <a:xfrm rot="5400000">
            <a:off x="4478240" y="1459793"/>
            <a:ext cx="480244" cy="165136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20">
            <a:extLst>
              <a:ext uri="{FF2B5EF4-FFF2-40B4-BE49-F238E27FC236}">
                <a16:creationId xmlns:a16="http://schemas.microsoft.com/office/drawing/2014/main" id="{2CBAB660-3D4B-4AA6-BB2D-BFFEC0C8BC9B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E7F05F2-AB02-4EB8-915C-06BD02558892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A92F84DC-A726-45A9-9C86-3CE1D7F52E4B}"/>
              </a:ext>
            </a:extLst>
          </p:cNvPr>
          <p:cNvCxnSpPr>
            <a:cxnSpLocks/>
            <a:stCxn id="154" idx="3"/>
            <a:endCxn id="153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56875A1-BDE5-4236-9E81-20941CBAF62F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157" name="꺾인 연결선 45">
            <a:extLst>
              <a:ext uri="{FF2B5EF4-FFF2-40B4-BE49-F238E27FC236}">
                <a16:creationId xmlns:a16="http://schemas.microsoft.com/office/drawing/2014/main" id="{33CF22E2-E41B-4DE4-A631-46BE84E11DEA}"/>
              </a:ext>
            </a:extLst>
          </p:cNvPr>
          <p:cNvCxnSpPr>
            <a:cxnSpLocks/>
            <a:stCxn id="156" idx="3"/>
            <a:endCxn id="154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77954FF-3EBD-4ADF-9D7B-9C07C3C5978D}"/>
              </a:ext>
            </a:extLst>
          </p:cNvPr>
          <p:cNvSpPr/>
          <p:nvPr/>
        </p:nvSpPr>
        <p:spPr>
          <a:xfrm>
            <a:off x="5043969" y="1829351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159" name="꺾인 연결선 45">
            <a:extLst>
              <a:ext uri="{FF2B5EF4-FFF2-40B4-BE49-F238E27FC236}">
                <a16:creationId xmlns:a16="http://schemas.microsoft.com/office/drawing/2014/main" id="{20D0AF2F-06B1-4F4F-AFE1-F58A6B7577E0}"/>
              </a:ext>
            </a:extLst>
          </p:cNvPr>
          <p:cNvCxnSpPr>
            <a:cxnSpLocks/>
            <a:stCxn id="153" idx="3"/>
            <a:endCxn id="158" idx="1"/>
          </p:cNvCxnSpPr>
          <p:nvPr/>
        </p:nvCxnSpPr>
        <p:spPr>
          <a:xfrm>
            <a:off x="4820110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4C70BBF-E7DC-4CB7-AEC8-B8CBE4DD7338}"/>
              </a:ext>
            </a:extLst>
          </p:cNvPr>
          <p:cNvSpPr/>
          <p:nvPr/>
        </p:nvSpPr>
        <p:spPr>
          <a:xfrm>
            <a:off x="1891041" y="5192108"/>
            <a:ext cx="3293002" cy="550529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요약된 보상과 스테이지 설명</a:t>
            </a:r>
            <a:endParaRPr lang="en-US" sz="7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4293ABC-C88D-4791-B9A8-A31395504B26}"/>
              </a:ext>
            </a:extLst>
          </p:cNvPr>
          <p:cNvSpPr/>
          <p:nvPr/>
        </p:nvSpPr>
        <p:spPr>
          <a:xfrm>
            <a:off x="5758885" y="3207183"/>
            <a:ext cx="925605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0CF6300-BC41-4CD2-8BE0-D730A9E65808}"/>
              </a:ext>
            </a:extLst>
          </p:cNvPr>
          <p:cNvSpPr>
            <a:spLocks noChangeAspect="1"/>
          </p:cNvSpPr>
          <p:nvPr/>
        </p:nvSpPr>
        <p:spPr>
          <a:xfrm>
            <a:off x="6137078" y="3101752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BED8BC-4B4B-451C-8155-2D1B3B18AB5D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B893710-6EB3-4F82-9B6B-935C25BF95EB}"/>
              </a:ext>
            </a:extLst>
          </p:cNvPr>
          <p:cNvSpPr/>
          <p:nvPr/>
        </p:nvSpPr>
        <p:spPr>
          <a:xfrm>
            <a:off x="1106495" y="5184167"/>
            <a:ext cx="732197" cy="536347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499CD52-A905-4EB8-96FE-C31A60B60D72}"/>
              </a:ext>
            </a:extLst>
          </p:cNvPr>
          <p:cNvSpPr/>
          <p:nvPr/>
        </p:nvSpPr>
        <p:spPr>
          <a:xfrm>
            <a:off x="129318" y="323783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꺾인 연결선 45">
            <a:extLst>
              <a:ext uri="{FF2B5EF4-FFF2-40B4-BE49-F238E27FC236}">
                <a16:creationId xmlns:a16="http://schemas.microsoft.com/office/drawing/2014/main" id="{D5DD75E5-2FFB-4618-929F-CFE50F611A96}"/>
              </a:ext>
            </a:extLst>
          </p:cNvPr>
          <p:cNvCxnSpPr>
            <a:cxnSpLocks/>
            <a:stCxn id="72" idx="2"/>
          </p:cNvCxnSpPr>
          <p:nvPr/>
        </p:nvCxnSpPr>
        <p:spPr>
          <a:xfrm rot="16200000" flipH="1">
            <a:off x="531059" y="3276392"/>
            <a:ext cx="8135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45">
            <a:extLst>
              <a:ext uri="{FF2B5EF4-FFF2-40B4-BE49-F238E27FC236}">
                <a16:creationId xmlns:a16="http://schemas.microsoft.com/office/drawing/2014/main" id="{FD0B2E4C-1680-4F38-B4DA-923E7A049207}"/>
              </a:ext>
            </a:extLst>
          </p:cNvPr>
          <p:cNvCxnSpPr>
            <a:cxnSpLocks/>
            <a:stCxn id="105" idx="2"/>
            <a:endCxn id="106" idx="3"/>
          </p:cNvCxnSpPr>
          <p:nvPr/>
        </p:nvCxnSpPr>
        <p:spPr>
          <a:xfrm rot="5400000">
            <a:off x="1372685" y="2829447"/>
            <a:ext cx="71192" cy="95260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20">
            <a:extLst>
              <a:ext uri="{FF2B5EF4-FFF2-40B4-BE49-F238E27FC236}">
                <a16:creationId xmlns:a16="http://schemas.microsoft.com/office/drawing/2014/main" id="{943EE35F-68E1-4170-A362-685E50D12885}"/>
              </a:ext>
            </a:extLst>
          </p:cNvPr>
          <p:cNvSpPr/>
          <p:nvPr/>
        </p:nvSpPr>
        <p:spPr>
          <a:xfrm>
            <a:off x="299670" y="2943698"/>
            <a:ext cx="632310" cy="79529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챕터 선택 팝업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7D7C7E8-C2F2-487E-B05D-CDA255BCFBAA}"/>
              </a:ext>
            </a:extLst>
          </p:cNvPr>
          <p:cNvSpPr/>
          <p:nvPr/>
        </p:nvSpPr>
        <p:spPr>
          <a:xfrm>
            <a:off x="1201436" y="3672202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B6A9D4-B2EC-47B9-8B49-32F6AA99210A}"/>
              </a:ext>
            </a:extLst>
          </p:cNvPr>
          <p:cNvSpPr/>
          <p:nvPr/>
        </p:nvSpPr>
        <p:spPr>
          <a:xfrm>
            <a:off x="1947997" y="4394275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CE1CB5A-37F8-4F4F-8753-7368A7A060CC}"/>
              </a:ext>
            </a:extLst>
          </p:cNvPr>
          <p:cNvSpPr/>
          <p:nvPr/>
        </p:nvSpPr>
        <p:spPr>
          <a:xfrm>
            <a:off x="2576164" y="3658668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0D7A75D-415F-426D-A92A-447AC990F936}"/>
              </a:ext>
            </a:extLst>
          </p:cNvPr>
          <p:cNvSpPr/>
          <p:nvPr/>
        </p:nvSpPr>
        <p:spPr>
          <a:xfrm>
            <a:off x="3295630" y="4351179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63D5979-9611-4564-8A0C-ADD78C278299}"/>
              </a:ext>
            </a:extLst>
          </p:cNvPr>
          <p:cNvSpPr/>
          <p:nvPr/>
        </p:nvSpPr>
        <p:spPr>
          <a:xfrm>
            <a:off x="3901154" y="3658802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C154958-40AE-4193-861C-B368FEB35CA5}"/>
              </a:ext>
            </a:extLst>
          </p:cNvPr>
          <p:cNvSpPr/>
          <p:nvPr/>
        </p:nvSpPr>
        <p:spPr>
          <a:xfrm>
            <a:off x="5256018" y="3660254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38E08B-8621-4BC1-83AD-3C89A86EF2BB}"/>
              </a:ext>
            </a:extLst>
          </p:cNvPr>
          <p:cNvSpPr/>
          <p:nvPr/>
        </p:nvSpPr>
        <p:spPr>
          <a:xfrm>
            <a:off x="4630066" y="4332122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DC6F2D-0F0F-4CD2-8BE8-23D510391A7B}"/>
              </a:ext>
            </a:extLst>
          </p:cNvPr>
          <p:cNvSpPr/>
          <p:nvPr/>
        </p:nvSpPr>
        <p:spPr>
          <a:xfrm>
            <a:off x="5991510" y="4332121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3A32A6E-4611-46B4-A365-41E4A9BA92D8}"/>
              </a:ext>
            </a:extLst>
          </p:cNvPr>
          <p:cNvSpPr/>
          <p:nvPr/>
        </p:nvSpPr>
        <p:spPr>
          <a:xfrm>
            <a:off x="1879019" y="256537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4" name="꺾인 연결선 45">
            <a:extLst>
              <a:ext uri="{FF2B5EF4-FFF2-40B4-BE49-F238E27FC236}">
                <a16:creationId xmlns:a16="http://schemas.microsoft.com/office/drawing/2014/main" id="{96DB643A-9C4E-444F-841F-CBE9BB1BC3CB}"/>
              </a:ext>
            </a:extLst>
          </p:cNvPr>
          <p:cNvCxnSpPr>
            <a:cxnSpLocks/>
            <a:stCxn id="143" idx="2"/>
            <a:endCxn id="105" idx="0"/>
          </p:cNvCxnSpPr>
          <p:nvPr/>
        </p:nvCxnSpPr>
        <p:spPr>
          <a:xfrm rot="5400000">
            <a:off x="1854681" y="2846621"/>
            <a:ext cx="243199" cy="1833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83F4B75-0C16-4BBB-9D63-DD7C394E824F}"/>
              </a:ext>
            </a:extLst>
          </p:cNvPr>
          <p:cNvSpPr/>
          <p:nvPr/>
        </p:nvSpPr>
        <p:spPr>
          <a:xfrm>
            <a:off x="2949473" y="258317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7" name="꺾인 연결선 45">
            <a:extLst>
              <a:ext uri="{FF2B5EF4-FFF2-40B4-BE49-F238E27FC236}">
                <a16:creationId xmlns:a16="http://schemas.microsoft.com/office/drawing/2014/main" id="{EC672335-C8E7-456E-B57D-FB05AD4E9BFA}"/>
              </a:ext>
            </a:extLst>
          </p:cNvPr>
          <p:cNvCxnSpPr>
            <a:cxnSpLocks/>
            <a:stCxn id="145" idx="2"/>
            <a:endCxn id="90" idx="0"/>
          </p:cNvCxnSpPr>
          <p:nvPr/>
        </p:nvCxnSpPr>
        <p:spPr>
          <a:xfrm rot="5400000">
            <a:off x="2836263" y="2763713"/>
            <a:ext cx="231358" cy="3729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20">
            <a:extLst>
              <a:ext uri="{FF2B5EF4-FFF2-40B4-BE49-F238E27FC236}">
                <a16:creationId xmlns:a16="http://schemas.microsoft.com/office/drawing/2014/main" id="{652E76E6-20F1-45F8-A75E-51D360070087}"/>
              </a:ext>
            </a:extLst>
          </p:cNvPr>
          <p:cNvSpPr/>
          <p:nvPr/>
        </p:nvSpPr>
        <p:spPr>
          <a:xfrm>
            <a:off x="6354331" y="5910796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4EC811-23C7-462E-8FFA-251144C46CE2}"/>
              </a:ext>
            </a:extLst>
          </p:cNvPr>
          <p:cNvSpPr/>
          <p:nvPr/>
        </p:nvSpPr>
        <p:spPr>
          <a:xfrm>
            <a:off x="5757162" y="253171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꺾인 연결선 45">
            <a:extLst>
              <a:ext uri="{FF2B5EF4-FFF2-40B4-BE49-F238E27FC236}">
                <a16:creationId xmlns:a16="http://schemas.microsoft.com/office/drawing/2014/main" id="{29A9A2A5-457E-4355-B52B-7F856E3223E2}"/>
              </a:ext>
            </a:extLst>
          </p:cNvPr>
          <p:cNvCxnSpPr>
            <a:cxnSpLocks/>
            <a:stCxn id="76" idx="2"/>
            <a:endCxn id="172" idx="0"/>
          </p:cNvCxnSpPr>
          <p:nvPr/>
        </p:nvCxnSpPr>
        <p:spPr>
          <a:xfrm rot="16200000" flipH="1">
            <a:off x="5929280" y="2799905"/>
            <a:ext cx="318687" cy="2850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E738A3-B09C-4C97-B1B4-491A5C5359A3}"/>
              </a:ext>
            </a:extLst>
          </p:cNvPr>
          <p:cNvSpPr/>
          <p:nvPr/>
        </p:nvSpPr>
        <p:spPr>
          <a:xfrm>
            <a:off x="1988145" y="3320962"/>
            <a:ext cx="312524" cy="2161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38EB637F-BF84-402C-A1DE-FA40304CB149}"/>
              </a:ext>
            </a:extLst>
          </p:cNvPr>
          <p:cNvCxnSpPr>
            <a:cxnSpLocks/>
            <a:stCxn id="78" idx="2"/>
            <a:endCxn id="92" idx="3"/>
          </p:cNvCxnSpPr>
          <p:nvPr/>
        </p:nvCxnSpPr>
        <p:spPr>
          <a:xfrm rot="5400000">
            <a:off x="1847717" y="3560722"/>
            <a:ext cx="320266" cy="27311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4D969AC-D409-44B1-96E7-6E878B4B448B}"/>
              </a:ext>
            </a:extLst>
          </p:cNvPr>
          <p:cNvSpPr/>
          <p:nvPr/>
        </p:nvSpPr>
        <p:spPr>
          <a:xfrm>
            <a:off x="4047706" y="583569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165267-521E-4BFB-B699-339FAB680E17}"/>
              </a:ext>
            </a:extLst>
          </p:cNvPr>
          <p:cNvSpPr/>
          <p:nvPr/>
        </p:nvSpPr>
        <p:spPr>
          <a:xfrm>
            <a:off x="2097463" y="5781911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DD5521-BC3B-4000-BB88-D1891C8C551D}"/>
              </a:ext>
            </a:extLst>
          </p:cNvPr>
          <p:cNvSpPr/>
          <p:nvPr/>
        </p:nvSpPr>
        <p:spPr>
          <a:xfrm>
            <a:off x="417255" y="501488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1953C42E-73BD-45AC-935F-19A24AA749C9}"/>
              </a:ext>
            </a:extLst>
          </p:cNvPr>
          <p:cNvCxnSpPr>
            <a:cxnSpLocks/>
            <a:stCxn id="91" idx="3"/>
            <a:endCxn id="182" idx="1"/>
          </p:cNvCxnSpPr>
          <p:nvPr/>
        </p:nvCxnSpPr>
        <p:spPr>
          <a:xfrm flipV="1">
            <a:off x="4425622" y="5570543"/>
            <a:ext cx="877820" cy="3908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E1538F36-32F0-4A09-A467-C71E557BEBFC}"/>
              </a:ext>
            </a:extLst>
          </p:cNvPr>
          <p:cNvCxnSpPr>
            <a:cxnSpLocks/>
            <a:stCxn id="93" idx="3"/>
            <a:endCxn id="169" idx="2"/>
          </p:cNvCxnSpPr>
          <p:nvPr/>
        </p:nvCxnSpPr>
        <p:spPr>
          <a:xfrm flipV="1">
            <a:off x="2475379" y="5742637"/>
            <a:ext cx="1062163" cy="16494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45">
            <a:extLst>
              <a:ext uri="{FF2B5EF4-FFF2-40B4-BE49-F238E27FC236}">
                <a16:creationId xmlns:a16="http://schemas.microsoft.com/office/drawing/2014/main" id="{939517A5-EA74-4327-96CC-E041A9199777}"/>
              </a:ext>
            </a:extLst>
          </p:cNvPr>
          <p:cNvCxnSpPr>
            <a:cxnSpLocks/>
            <a:stCxn id="94" idx="2"/>
            <a:endCxn id="183" idx="1"/>
          </p:cNvCxnSpPr>
          <p:nvPr/>
        </p:nvCxnSpPr>
        <p:spPr>
          <a:xfrm rot="16200000" flipH="1">
            <a:off x="763299" y="5109145"/>
            <a:ext cx="186110" cy="50028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DFAF25C-7318-4EBA-972D-43800542FC07}"/>
              </a:ext>
            </a:extLst>
          </p:cNvPr>
          <p:cNvSpPr/>
          <p:nvPr/>
        </p:nvSpPr>
        <p:spPr>
          <a:xfrm>
            <a:off x="2158776" y="378254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4" name="꺾인 연결선 45">
            <a:extLst>
              <a:ext uri="{FF2B5EF4-FFF2-40B4-BE49-F238E27FC236}">
                <a16:creationId xmlns:a16="http://schemas.microsoft.com/office/drawing/2014/main" id="{8C8B8084-367F-402D-8ED2-20B2AD44333B}"/>
              </a:ext>
            </a:extLst>
          </p:cNvPr>
          <p:cNvCxnSpPr>
            <a:cxnSpLocks/>
            <a:stCxn id="173" idx="2"/>
            <a:endCxn id="116" idx="3"/>
          </p:cNvCxnSpPr>
          <p:nvPr/>
        </p:nvCxnSpPr>
        <p:spPr>
          <a:xfrm rot="5400000">
            <a:off x="2043047" y="3881884"/>
            <a:ext cx="152683" cy="4566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45">
            <a:extLst>
              <a:ext uri="{FF2B5EF4-FFF2-40B4-BE49-F238E27FC236}">
                <a16:creationId xmlns:a16="http://schemas.microsoft.com/office/drawing/2014/main" id="{41BFB22F-C4D5-4687-B737-B4D0850B1BDC}"/>
              </a:ext>
            </a:extLst>
          </p:cNvPr>
          <p:cNvCxnSpPr>
            <a:cxnSpLocks/>
            <a:stCxn id="182" idx="2"/>
            <a:endCxn id="148" idx="1"/>
          </p:cNvCxnSpPr>
          <p:nvPr/>
        </p:nvCxnSpPr>
        <p:spPr>
          <a:xfrm rot="16200000" flipH="1">
            <a:off x="6073126" y="5737590"/>
            <a:ext cx="249271" cy="31314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아래쪽 화살표 260">
            <a:extLst>
              <a:ext uri="{FF2B5EF4-FFF2-40B4-BE49-F238E27FC236}">
                <a16:creationId xmlns:a16="http://schemas.microsoft.com/office/drawing/2014/main" id="{30DA8049-B981-4544-8C97-D6230B04D872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E3B3242-541B-441B-8B28-2AD0141F13DD}"/>
              </a:ext>
            </a:extLst>
          </p:cNvPr>
          <p:cNvSpPr/>
          <p:nvPr/>
        </p:nvSpPr>
        <p:spPr>
          <a:xfrm>
            <a:off x="4974612" y="3124093"/>
            <a:ext cx="584189" cy="122052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52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623865CC-97AD-4413-B46C-8066092FE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152208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콘텐츠 선택 팝업에서 메인 스테이지를 선택 했을 경우 이동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뒤로 가기를 누르면 로비 페이지로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돌아감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메인 스테이지 준비 페이지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2376086-7455-42EF-81C3-2F293A658377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4" name="모서리가 둥근 직사각형 20">
            <a:extLst>
              <a:ext uri="{FF2B5EF4-FFF2-40B4-BE49-F238E27FC236}">
                <a16:creationId xmlns:a16="http://schemas.microsoft.com/office/drawing/2014/main" id="{8F1DB7D4-1FE1-4D20-B01D-A246CC7E40C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5D755B-8718-45D0-8013-6149DE0EFC57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2DB28-7694-4666-A90C-27AFC00622C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3669F0B5-0ADD-4B73-8EB0-25C2F0F257B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D17A34-9314-40BC-B172-FB1F2390C22B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23302E-5D79-408A-BE05-F71C1420B87E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C1BE7-5614-4F59-84A9-3F09E6AD4D1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9B0EFE-E424-426D-97B5-8EA0F6D7E67E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2" name="Google Shape;551;p46">
            <a:extLst>
              <a:ext uri="{FF2B5EF4-FFF2-40B4-BE49-F238E27FC236}">
                <a16:creationId xmlns:a16="http://schemas.microsoft.com/office/drawing/2014/main" id="{4145AE23-F7BE-4078-8BF8-4A0E17740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101649"/>
              </p:ext>
            </p:extLst>
          </p:nvPr>
        </p:nvGraphicFramePr>
        <p:xfrm>
          <a:off x="7406395" y="1009605"/>
          <a:ext cx="4176000" cy="571661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선택한 스테이지의 이름 출력됨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스테이지의 이야기나 난이도에 대한 간략한 설명이 출력됨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툴팁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그룹 지어진 장비 아이콘을 꾹 누르고 있으면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아이템의 능력치를 표시함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보상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스테이지에서 획득 할 수 있는 기대 보상을 출력함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요구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행동력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요구행동력과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보유 하고 있는 행동력을 동시에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값에따라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start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버튼을 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오프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능력치 종합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선택한 캐릭터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장착한 장비의 능력치를 종합하여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페이지로 이동하며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캐릭터를 편집 할 경우를 위해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별 조건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조건에 맞춰 스테이지를 클리어하면 별을 획득함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완료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실패 조건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스테이지를 클리어 하는 조건과 실패하는 조건을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 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캐릭터나 장비 페이지를 오고 가며 정보를 확인 하지 않도록 구성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단 편집까지 넣기엔 지나치게 복잡하거나 작업량이 많아 질 것을 우려해 로드아웃 편집은 캐릭터 페이지 버튼을 추가하여 대체함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6755B-1032-4D3C-8C71-BD3EDFE8180C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140CC-35F1-4B4E-A34D-97478D9AFC78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DCBDC-96CE-4AD1-B2B4-A12B816D0966}"/>
              </a:ext>
            </a:extLst>
          </p:cNvPr>
          <p:cNvSpPr/>
          <p:nvPr/>
        </p:nvSpPr>
        <p:spPr>
          <a:xfrm>
            <a:off x="1004071" y="252559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8622F5-473F-49EF-98A9-DBE1ECF7170C}"/>
              </a:ext>
            </a:extLst>
          </p:cNvPr>
          <p:cNvSpPr/>
          <p:nvPr/>
        </p:nvSpPr>
        <p:spPr>
          <a:xfrm>
            <a:off x="1100872" y="3008022"/>
            <a:ext cx="5583618" cy="2363539"/>
          </a:xfrm>
          <a:prstGeom prst="rect">
            <a:avLst/>
          </a:prstGeom>
          <a:solidFill>
            <a:srgbClr val="D9D9D9"/>
          </a:solidFill>
          <a:ln w="19050">
            <a:solidFill>
              <a:srgbClr val="1F49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B48FFF-4068-470E-90B1-6959EB136CEA}"/>
              </a:ext>
            </a:extLst>
          </p:cNvPr>
          <p:cNvSpPr/>
          <p:nvPr/>
        </p:nvSpPr>
        <p:spPr>
          <a:xfrm>
            <a:off x="1134134" y="3606370"/>
            <a:ext cx="5523348" cy="1525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ACC777-7CF0-451D-97FC-B4DDD8691D81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195D70-06D5-4AB0-9C4E-EAD896A93118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2AF0ED-F215-4088-ADB0-F8C805948EA6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47C718-28A8-4548-900D-218C81D6E0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040B1B-5022-4963-9C88-71021F5F473B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1FA703-C7F0-4060-8410-A75D993B0DF0}"/>
              </a:ext>
            </a:extLst>
          </p:cNvPr>
          <p:cNvSpPr/>
          <p:nvPr/>
        </p:nvSpPr>
        <p:spPr>
          <a:xfrm>
            <a:off x="1197627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7A6E13-DF79-4D92-8C00-32579289DC24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09C4737-91EA-4C96-9D23-532FA38FAE0A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8C712668-8E8C-4D94-90FC-0DF4A3FA93B8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E7F62-AD8A-4D10-9035-7A5ED1BA90D1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28" name="꺾인 연결선 45">
            <a:extLst>
              <a:ext uri="{FF2B5EF4-FFF2-40B4-BE49-F238E27FC236}">
                <a16:creationId xmlns:a16="http://schemas.microsoft.com/office/drawing/2014/main" id="{95D2FD0B-251A-4E10-A8E1-67445735382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9677DB-C819-491C-82F1-22C4AA996811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30" name="꺾인 연결선 45">
            <a:extLst>
              <a:ext uri="{FF2B5EF4-FFF2-40B4-BE49-F238E27FC236}">
                <a16:creationId xmlns:a16="http://schemas.microsoft.com/office/drawing/2014/main" id="{FE95ED83-3B18-45A1-A519-D96E1069BE9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5808DB-0A9F-4247-B809-DCDB25FC3D40}"/>
              </a:ext>
            </a:extLst>
          </p:cNvPr>
          <p:cNvSpPr/>
          <p:nvPr/>
        </p:nvSpPr>
        <p:spPr>
          <a:xfrm>
            <a:off x="5043969" y="1829351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3E370218-437F-4FC1-B6C0-6249D266B351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4820110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45">
            <a:extLst>
              <a:ext uri="{FF2B5EF4-FFF2-40B4-BE49-F238E27FC236}">
                <a16:creationId xmlns:a16="http://schemas.microsoft.com/office/drawing/2014/main" id="{4C8503B4-9AF4-4960-9B0E-2F205399FAFD}"/>
              </a:ext>
            </a:extLst>
          </p:cNvPr>
          <p:cNvCxnSpPr>
            <a:cxnSpLocks/>
            <a:stCxn id="34" idx="1"/>
            <a:endCxn id="29" idx="1"/>
          </p:cNvCxnSpPr>
          <p:nvPr/>
        </p:nvCxnSpPr>
        <p:spPr>
          <a:xfrm rot="10800000">
            <a:off x="745301" y="1937351"/>
            <a:ext cx="258770" cy="775030"/>
          </a:xfrm>
          <a:prstGeom prst="bentConnector3">
            <a:avLst>
              <a:gd name="adj1" fmla="val 18834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16E0AE-FD94-4FB3-9E4A-7E4B07D5F6D7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E7A57E-9558-45EC-9BE5-5205660035F1}"/>
              </a:ext>
            </a:extLst>
          </p:cNvPr>
          <p:cNvSpPr/>
          <p:nvPr/>
        </p:nvSpPr>
        <p:spPr>
          <a:xfrm>
            <a:off x="2982766" y="3111123"/>
            <a:ext cx="3394765" cy="14050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Chapter star progress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F3096-E06A-41BC-AB8C-C83E16A1A62A}"/>
              </a:ext>
            </a:extLst>
          </p:cNvPr>
          <p:cNvSpPr/>
          <p:nvPr/>
        </p:nvSpPr>
        <p:spPr>
          <a:xfrm>
            <a:off x="2536692" y="3065881"/>
            <a:ext cx="457520" cy="21023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box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E6BDB3-DDD8-464F-8D1E-323583156EC9}"/>
              </a:ext>
            </a:extLst>
          </p:cNvPr>
          <p:cNvSpPr/>
          <p:nvPr/>
        </p:nvSpPr>
        <p:spPr>
          <a:xfrm>
            <a:off x="1335256" y="3059918"/>
            <a:ext cx="1098652" cy="210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name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E408AC-3F7C-46BC-9886-8301F08806C6}"/>
              </a:ext>
            </a:extLst>
          </p:cNvPr>
          <p:cNvSpPr/>
          <p:nvPr/>
        </p:nvSpPr>
        <p:spPr>
          <a:xfrm>
            <a:off x="5758885" y="5498140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A074390-D0BB-45B9-B846-1740F300D30B}"/>
              </a:ext>
            </a:extLst>
          </p:cNvPr>
          <p:cNvSpPr>
            <a:spLocks noChangeAspect="1"/>
          </p:cNvSpPr>
          <p:nvPr/>
        </p:nvSpPr>
        <p:spPr>
          <a:xfrm>
            <a:off x="6154325" y="5392836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F4DAA1-DF56-4A3D-89C1-DE4FC2D5F661}"/>
              </a:ext>
            </a:extLst>
          </p:cNvPr>
          <p:cNvGrpSpPr/>
          <p:nvPr/>
        </p:nvGrpSpPr>
        <p:grpSpPr>
          <a:xfrm>
            <a:off x="1151293" y="3632412"/>
            <a:ext cx="739748" cy="659277"/>
            <a:chOff x="1348392" y="3617423"/>
            <a:chExt cx="739748" cy="65927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90A927-D965-4CB4-93B4-23586CC5B791}"/>
                </a:ext>
              </a:extLst>
            </p:cNvPr>
            <p:cNvSpPr/>
            <p:nvPr/>
          </p:nvSpPr>
          <p:spPr>
            <a:xfrm>
              <a:off x="13483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 1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DBD733-A8BB-4F9D-9456-525BB5EBF375}"/>
                </a:ext>
              </a:extLst>
            </p:cNvPr>
            <p:cNvSpPr/>
            <p:nvPr/>
          </p:nvSpPr>
          <p:spPr>
            <a:xfrm>
              <a:off x="1348392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97FEA0-30E8-4227-B898-86C14D056304}"/>
              </a:ext>
            </a:extLst>
          </p:cNvPr>
          <p:cNvGrpSpPr/>
          <p:nvPr/>
        </p:nvGrpSpPr>
        <p:grpSpPr>
          <a:xfrm>
            <a:off x="1864624" y="4352411"/>
            <a:ext cx="739748" cy="662474"/>
            <a:chOff x="1827899" y="4306054"/>
            <a:chExt cx="739748" cy="66247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81EA7BB-8E36-4388-917D-A9D654837B11}"/>
                </a:ext>
              </a:extLst>
            </p:cNvPr>
            <p:cNvSpPr/>
            <p:nvPr/>
          </p:nvSpPr>
          <p:spPr>
            <a:xfrm>
              <a:off x="18466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2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2267571-B71B-4195-8CCC-ED2388639809}"/>
                </a:ext>
              </a:extLst>
            </p:cNvPr>
            <p:cNvSpPr/>
            <p:nvPr/>
          </p:nvSpPr>
          <p:spPr>
            <a:xfrm>
              <a:off x="1827899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F3C49D-3CAA-49E7-B13E-7DA384D96211}"/>
              </a:ext>
            </a:extLst>
          </p:cNvPr>
          <p:cNvGrpSpPr/>
          <p:nvPr/>
        </p:nvGrpSpPr>
        <p:grpSpPr>
          <a:xfrm>
            <a:off x="2489051" y="3617423"/>
            <a:ext cx="739748" cy="672869"/>
            <a:chOff x="2617068" y="3617423"/>
            <a:chExt cx="739748" cy="67286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9D97C1-691B-4B14-B89E-978C7EB2975D}"/>
                </a:ext>
              </a:extLst>
            </p:cNvPr>
            <p:cNvSpPr/>
            <p:nvPr/>
          </p:nvSpPr>
          <p:spPr>
            <a:xfrm>
              <a:off x="26269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3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1D74706-DB20-4991-B9E6-CDD7BD3B46D5}"/>
                </a:ext>
              </a:extLst>
            </p:cNvPr>
            <p:cNvSpPr/>
            <p:nvPr/>
          </p:nvSpPr>
          <p:spPr>
            <a:xfrm>
              <a:off x="2617068" y="4080058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3A3670D-C2BC-4AA4-91F9-00FF0F30F353}"/>
              </a:ext>
            </a:extLst>
          </p:cNvPr>
          <p:cNvGrpSpPr/>
          <p:nvPr/>
        </p:nvGrpSpPr>
        <p:grpSpPr>
          <a:xfrm>
            <a:off x="3220886" y="4306054"/>
            <a:ext cx="739748" cy="662474"/>
            <a:chOff x="3115320" y="4306054"/>
            <a:chExt cx="739748" cy="6624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7171AE-D110-45BC-966C-1504ABAB1A2F}"/>
                </a:ext>
              </a:extLst>
            </p:cNvPr>
            <p:cNvSpPr/>
            <p:nvPr/>
          </p:nvSpPr>
          <p:spPr>
            <a:xfrm>
              <a:off x="312519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4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6381E9-9BA6-4B48-8559-BF741DC25669}"/>
                </a:ext>
              </a:extLst>
            </p:cNvPr>
            <p:cNvSpPr/>
            <p:nvPr/>
          </p:nvSpPr>
          <p:spPr>
            <a:xfrm>
              <a:off x="3115320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BE94AF-8B48-465B-A96E-5E1BC46CAC4F}"/>
              </a:ext>
            </a:extLst>
          </p:cNvPr>
          <p:cNvGrpSpPr/>
          <p:nvPr/>
        </p:nvGrpSpPr>
        <p:grpSpPr>
          <a:xfrm>
            <a:off x="3826809" y="3617423"/>
            <a:ext cx="739748" cy="662474"/>
            <a:chOff x="3901154" y="3617423"/>
            <a:chExt cx="739748" cy="66247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E420B75-57D6-4D3F-87CF-F2C2D63869D9}"/>
                </a:ext>
              </a:extLst>
            </p:cNvPr>
            <p:cNvSpPr/>
            <p:nvPr/>
          </p:nvSpPr>
          <p:spPr>
            <a:xfrm>
              <a:off x="39054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5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A829A4-523C-4B87-B172-C5E0D004107F}"/>
                </a:ext>
              </a:extLst>
            </p:cNvPr>
            <p:cNvSpPr/>
            <p:nvPr/>
          </p:nvSpPr>
          <p:spPr>
            <a:xfrm>
              <a:off x="3901154" y="4069663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D83C795-AEFC-43A7-96B8-E970C0C8DC9B}"/>
              </a:ext>
            </a:extLst>
          </p:cNvPr>
          <p:cNvGrpSpPr/>
          <p:nvPr/>
        </p:nvGrpSpPr>
        <p:grpSpPr>
          <a:xfrm>
            <a:off x="4577148" y="4306054"/>
            <a:ext cx="739748" cy="635235"/>
            <a:chOff x="4395912" y="4306054"/>
            <a:chExt cx="739748" cy="63523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64AC18B-F5DD-4358-B9E0-760DFD5E0CBC}"/>
                </a:ext>
              </a:extLst>
            </p:cNvPr>
            <p:cNvSpPr/>
            <p:nvPr/>
          </p:nvSpPr>
          <p:spPr>
            <a:xfrm>
              <a:off x="44037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BD9A14-B19C-4F67-8E77-D486599CFEF4}"/>
                </a:ext>
              </a:extLst>
            </p:cNvPr>
            <p:cNvSpPr/>
            <p:nvPr/>
          </p:nvSpPr>
          <p:spPr>
            <a:xfrm>
              <a:off x="4395912" y="4731055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E3ACA1E-0AA5-4E3C-A26F-88F276505300}"/>
              </a:ext>
            </a:extLst>
          </p:cNvPr>
          <p:cNvGrpSpPr/>
          <p:nvPr/>
        </p:nvGrpSpPr>
        <p:grpSpPr>
          <a:xfrm>
            <a:off x="5164568" y="3617423"/>
            <a:ext cx="739748" cy="659277"/>
            <a:chOff x="5164568" y="3617423"/>
            <a:chExt cx="739748" cy="65927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DD407-F400-44F0-A8E0-0A52F0340203}"/>
                </a:ext>
              </a:extLst>
            </p:cNvPr>
            <p:cNvSpPr/>
            <p:nvPr/>
          </p:nvSpPr>
          <p:spPr>
            <a:xfrm>
              <a:off x="51840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7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BE3E2F3-6D9E-4397-A0F8-906E2E6E7470}"/>
                </a:ext>
              </a:extLst>
            </p:cNvPr>
            <p:cNvSpPr/>
            <p:nvPr/>
          </p:nvSpPr>
          <p:spPr>
            <a:xfrm>
              <a:off x="5164568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ED1985-2C21-4ADC-88E2-D105665795E1}"/>
              </a:ext>
            </a:extLst>
          </p:cNvPr>
          <p:cNvGrpSpPr/>
          <p:nvPr/>
        </p:nvGrpSpPr>
        <p:grpSpPr>
          <a:xfrm>
            <a:off x="5933410" y="4306054"/>
            <a:ext cx="721692" cy="635235"/>
            <a:chOff x="5933410" y="4306054"/>
            <a:chExt cx="721692" cy="63523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0173D5-AC73-465E-9DD3-10284FFA2103}"/>
                </a:ext>
              </a:extLst>
            </p:cNvPr>
            <p:cNvSpPr/>
            <p:nvPr/>
          </p:nvSpPr>
          <p:spPr>
            <a:xfrm>
              <a:off x="5935102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36848C8-B6B8-4643-902B-B9CABCFC59C0}"/>
                </a:ext>
              </a:extLst>
            </p:cNvPr>
            <p:cNvSpPr/>
            <p:nvPr/>
          </p:nvSpPr>
          <p:spPr>
            <a:xfrm>
              <a:off x="5933410" y="4731055"/>
              <a:ext cx="710747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DFAA8D-9EFC-4FEF-9EA0-DFE20FAEE1A9}"/>
              </a:ext>
            </a:extLst>
          </p:cNvPr>
          <p:cNvSpPr/>
          <p:nvPr/>
        </p:nvSpPr>
        <p:spPr>
          <a:xfrm>
            <a:off x="1139214" y="3059918"/>
            <a:ext cx="196042" cy="19014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B66E2D4-F6B2-4875-8F91-FB02CD0DB5C8}"/>
              </a:ext>
            </a:extLst>
          </p:cNvPr>
          <p:cNvSpPr/>
          <p:nvPr/>
        </p:nvSpPr>
        <p:spPr>
          <a:xfrm>
            <a:off x="1140231" y="5058715"/>
            <a:ext cx="4145002" cy="616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2FECD33-96BF-4C2A-BF11-AFB7CED0755E}"/>
              </a:ext>
            </a:extLst>
          </p:cNvPr>
          <p:cNvSpPr/>
          <p:nvPr/>
        </p:nvSpPr>
        <p:spPr>
          <a:xfrm>
            <a:off x="5140770" y="2208291"/>
            <a:ext cx="806544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 1…</a:t>
            </a:r>
          </a:p>
        </p:txBody>
      </p:sp>
      <p:cxnSp>
        <p:nvCxnSpPr>
          <p:cNvPr id="69" name="꺾인 연결선 45">
            <a:extLst>
              <a:ext uri="{FF2B5EF4-FFF2-40B4-BE49-F238E27FC236}">
                <a16:creationId xmlns:a16="http://schemas.microsoft.com/office/drawing/2014/main" id="{51497310-42DA-4943-B505-282134725ECF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>
            <a:off x="5544042" y="2045351"/>
            <a:ext cx="0" cy="16294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FF7452-91F3-4A1C-8093-F6D3D2E986A9}"/>
              </a:ext>
            </a:extLst>
          </p:cNvPr>
          <p:cNvSpPr/>
          <p:nvPr/>
        </p:nvSpPr>
        <p:spPr>
          <a:xfrm>
            <a:off x="1006462" y="2899168"/>
            <a:ext cx="5777221" cy="2870358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F65E648-5F93-40C9-B703-82FDD3D544D6}"/>
              </a:ext>
            </a:extLst>
          </p:cNvPr>
          <p:cNvSpPr/>
          <p:nvPr/>
        </p:nvSpPr>
        <p:spPr>
          <a:xfrm>
            <a:off x="1057448" y="2959004"/>
            <a:ext cx="5670458" cy="2810521"/>
          </a:xfrm>
          <a:prstGeom prst="roundRect">
            <a:avLst>
              <a:gd name="adj" fmla="val 3974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4974FE57-1345-4A0D-8B5E-A8F9FE511610}"/>
              </a:ext>
            </a:extLst>
          </p:cNvPr>
          <p:cNvSpPr/>
          <p:nvPr/>
        </p:nvSpPr>
        <p:spPr>
          <a:xfrm>
            <a:off x="3960634" y="2208289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249F366C-E074-4FD5-8C27-671D47543265}"/>
              </a:ext>
            </a:extLst>
          </p:cNvPr>
          <p:cNvCxnSpPr>
            <a:cxnSpLocks/>
            <a:stCxn id="77" idx="1"/>
            <a:endCxn id="15" idx="0"/>
          </p:cNvCxnSpPr>
          <p:nvPr/>
        </p:nvCxnSpPr>
        <p:spPr>
          <a:xfrm rot="10800000" flipV="1">
            <a:off x="3892682" y="2316289"/>
            <a:ext cx="67952" cy="20930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8A23FC-3C74-447A-BC9A-CE43F714661B}"/>
              </a:ext>
            </a:extLst>
          </p:cNvPr>
          <p:cNvSpPr/>
          <p:nvPr/>
        </p:nvSpPr>
        <p:spPr>
          <a:xfrm>
            <a:off x="6270386" y="3008022"/>
            <a:ext cx="457520" cy="314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close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592371-2935-4D3B-BCFB-6EB3780E1615}"/>
              </a:ext>
            </a:extLst>
          </p:cNvPr>
          <p:cNvSpPr/>
          <p:nvPr/>
        </p:nvSpPr>
        <p:spPr>
          <a:xfrm>
            <a:off x="5303443" y="5170003"/>
            <a:ext cx="1407537" cy="186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행동력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요구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</a:t>
            </a:r>
          </a:p>
        </p:txBody>
      </p:sp>
      <p:cxnSp>
        <p:nvCxnSpPr>
          <p:cNvPr id="117" name="꺾인 연결선 45">
            <a:extLst>
              <a:ext uri="{FF2B5EF4-FFF2-40B4-BE49-F238E27FC236}">
                <a16:creationId xmlns:a16="http://schemas.microsoft.com/office/drawing/2014/main" id="{EA7FEB85-CDDB-437F-83CC-DE8E4C5A70B6}"/>
              </a:ext>
            </a:extLst>
          </p:cNvPr>
          <p:cNvCxnSpPr>
            <a:cxnSpLocks/>
            <a:stCxn id="90" idx="3"/>
            <a:endCxn id="31" idx="3"/>
          </p:cNvCxnSpPr>
          <p:nvPr/>
        </p:nvCxnSpPr>
        <p:spPr>
          <a:xfrm flipH="1" flipV="1">
            <a:off x="6044115" y="1937351"/>
            <a:ext cx="683791" cy="1227836"/>
          </a:xfrm>
          <a:prstGeom prst="bentConnector3">
            <a:avLst>
              <a:gd name="adj1" fmla="val -3343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8F650F20-FA3F-4A60-ABBC-73FC87F0B976}"/>
              </a:ext>
            </a:extLst>
          </p:cNvPr>
          <p:cNvCxnSpPr>
            <a:cxnSpLocks/>
            <a:stCxn id="68" idx="1"/>
            <a:endCxn id="77" idx="3"/>
          </p:cNvCxnSpPr>
          <p:nvPr/>
        </p:nvCxnSpPr>
        <p:spPr>
          <a:xfrm flipH="1" flipV="1">
            <a:off x="4966494" y="2316289"/>
            <a:ext cx="174276" cy="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391724-314D-4907-9F57-ACCB0A27C29D}"/>
              </a:ext>
            </a:extLst>
          </p:cNvPr>
          <p:cNvSpPr/>
          <p:nvPr/>
        </p:nvSpPr>
        <p:spPr>
          <a:xfrm>
            <a:off x="5293065" y="3402939"/>
            <a:ext cx="1422362" cy="16346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7F3EDA4-369E-4143-B500-C8AE3912903B}"/>
              </a:ext>
            </a:extLst>
          </p:cNvPr>
          <p:cNvSpPr/>
          <p:nvPr/>
        </p:nvSpPr>
        <p:spPr>
          <a:xfrm>
            <a:off x="2632031" y="3038205"/>
            <a:ext cx="3594939" cy="2727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설명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5A58684-550A-4B72-8041-DE44F7DC84DF}"/>
              </a:ext>
            </a:extLst>
          </p:cNvPr>
          <p:cNvSpPr/>
          <p:nvPr/>
        </p:nvSpPr>
        <p:spPr>
          <a:xfrm>
            <a:off x="1134015" y="3038205"/>
            <a:ext cx="1447030" cy="2817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이름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E122A60-EB42-436C-9361-5F6B2299BB4B}"/>
              </a:ext>
            </a:extLst>
          </p:cNvPr>
          <p:cNvSpPr/>
          <p:nvPr/>
        </p:nvSpPr>
        <p:spPr>
          <a:xfrm>
            <a:off x="1122108" y="4830769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F20E20-75D9-4A55-8F10-F5CDB79FADA3}"/>
              </a:ext>
            </a:extLst>
          </p:cNvPr>
          <p:cNvSpPr/>
          <p:nvPr/>
        </p:nvSpPr>
        <p:spPr>
          <a:xfrm>
            <a:off x="1122108" y="4569597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2FEDC82-2E9F-46C7-8F72-64360807627A}"/>
              </a:ext>
            </a:extLst>
          </p:cNvPr>
          <p:cNvSpPr/>
          <p:nvPr/>
        </p:nvSpPr>
        <p:spPr>
          <a:xfrm>
            <a:off x="1122108" y="4299218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381879A-635A-40E8-8C97-7B2678281010}"/>
              </a:ext>
            </a:extLst>
          </p:cNvPr>
          <p:cNvSpPr/>
          <p:nvPr/>
        </p:nvSpPr>
        <p:spPr>
          <a:xfrm>
            <a:off x="2804462" y="3501473"/>
            <a:ext cx="1025444" cy="1459855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선택 캐릭터 상반신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F34E5B-00EB-4E65-8919-D11F3359E4A5}"/>
              </a:ext>
            </a:extLst>
          </p:cNvPr>
          <p:cNvSpPr/>
          <p:nvPr/>
        </p:nvSpPr>
        <p:spPr>
          <a:xfrm>
            <a:off x="5303443" y="5371561"/>
            <a:ext cx="142446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99E595-6A06-47CB-9AA0-90CB6091023F}"/>
              </a:ext>
            </a:extLst>
          </p:cNvPr>
          <p:cNvSpPr/>
          <p:nvPr/>
        </p:nvSpPr>
        <p:spPr>
          <a:xfrm>
            <a:off x="1122108" y="3407523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 조건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69F4D2E-11F8-4CE0-9A7B-7F5AFDF91E07}"/>
              </a:ext>
            </a:extLst>
          </p:cNvPr>
          <p:cNvSpPr/>
          <p:nvPr/>
        </p:nvSpPr>
        <p:spPr>
          <a:xfrm>
            <a:off x="1122108" y="3674255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조건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E8EF1DF-B1D4-4250-91F2-1C35CB9427E6}"/>
              </a:ext>
            </a:extLst>
          </p:cNvPr>
          <p:cNvSpPr/>
          <p:nvPr/>
        </p:nvSpPr>
        <p:spPr>
          <a:xfrm>
            <a:off x="1069934" y="5371561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783EEB-1065-494C-8B16-7218DE36345E}"/>
              </a:ext>
            </a:extLst>
          </p:cNvPr>
          <p:cNvSpPr/>
          <p:nvPr/>
        </p:nvSpPr>
        <p:spPr>
          <a:xfrm>
            <a:off x="475869" y="274324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5168DC93-B140-4307-9107-767BC571E8D4}"/>
              </a:ext>
            </a:extLst>
          </p:cNvPr>
          <p:cNvCxnSpPr>
            <a:cxnSpLocks/>
            <a:stCxn id="96" idx="2"/>
            <a:endCxn id="123" idx="1"/>
          </p:cNvCxnSpPr>
          <p:nvPr/>
        </p:nvCxnSpPr>
        <p:spPr>
          <a:xfrm rot="16200000" flipH="1">
            <a:off x="807181" y="2852240"/>
            <a:ext cx="184481" cy="46918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사각형 설명선 15">
            <a:extLst>
              <a:ext uri="{FF2B5EF4-FFF2-40B4-BE49-F238E27FC236}">
                <a16:creationId xmlns:a16="http://schemas.microsoft.com/office/drawing/2014/main" id="{9CF94663-9DA3-4068-A1EE-445132DA92E1}"/>
              </a:ext>
            </a:extLst>
          </p:cNvPr>
          <p:cNvSpPr/>
          <p:nvPr/>
        </p:nvSpPr>
        <p:spPr>
          <a:xfrm>
            <a:off x="3926610" y="3447708"/>
            <a:ext cx="1204468" cy="1556177"/>
          </a:xfrm>
          <a:prstGeom prst="roundRect">
            <a:avLst>
              <a:gd name="adj" fmla="val 504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261EF86-3AF4-47C9-A711-A6146682A1B7}"/>
              </a:ext>
            </a:extLst>
          </p:cNvPr>
          <p:cNvSpPr/>
          <p:nvPr/>
        </p:nvSpPr>
        <p:spPr>
          <a:xfrm>
            <a:off x="3980931" y="3496711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7BBF47-009F-4DEE-8BEC-AE70CD5A11BF}"/>
              </a:ext>
            </a:extLst>
          </p:cNvPr>
          <p:cNvSpPr/>
          <p:nvPr/>
        </p:nvSpPr>
        <p:spPr>
          <a:xfrm>
            <a:off x="4605485" y="3496711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D483E5-1E55-46F1-966C-E3BDE5FCEF8B}"/>
              </a:ext>
            </a:extLst>
          </p:cNvPr>
          <p:cNvSpPr/>
          <p:nvPr/>
        </p:nvSpPr>
        <p:spPr>
          <a:xfrm>
            <a:off x="3980931" y="4002266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C9F9DC1-6E6A-4AEA-BC4D-321C2534E31D}"/>
              </a:ext>
            </a:extLst>
          </p:cNvPr>
          <p:cNvSpPr/>
          <p:nvPr/>
        </p:nvSpPr>
        <p:spPr>
          <a:xfrm>
            <a:off x="4605485" y="4012693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14815C0-C37F-4E66-81DB-0960E50F0A3F}"/>
              </a:ext>
            </a:extLst>
          </p:cNvPr>
          <p:cNvSpPr/>
          <p:nvPr/>
        </p:nvSpPr>
        <p:spPr>
          <a:xfrm>
            <a:off x="3980931" y="4510658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B62757-E6D5-4330-A829-9BFFC0FAFABD}"/>
              </a:ext>
            </a:extLst>
          </p:cNvPr>
          <p:cNvSpPr/>
          <p:nvPr/>
        </p:nvSpPr>
        <p:spPr>
          <a:xfrm>
            <a:off x="4605485" y="4521085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7" name="모서리가 둥근 사각형 설명선 15">
            <a:extLst>
              <a:ext uri="{FF2B5EF4-FFF2-40B4-BE49-F238E27FC236}">
                <a16:creationId xmlns:a16="http://schemas.microsoft.com/office/drawing/2014/main" id="{8AFD2645-239E-4832-93EB-9457A33AAAF6}"/>
              </a:ext>
            </a:extLst>
          </p:cNvPr>
          <p:cNvSpPr/>
          <p:nvPr/>
        </p:nvSpPr>
        <p:spPr>
          <a:xfrm>
            <a:off x="5248148" y="3390048"/>
            <a:ext cx="1448368" cy="600903"/>
          </a:xfrm>
          <a:prstGeom prst="wedgeRoundRectCallout">
            <a:avLst>
              <a:gd name="adj1" fmla="val -63937"/>
              <a:gd name="adj2" fmla="val 22569"/>
              <a:gd name="adj3" fmla="val 16667"/>
            </a:avLst>
          </a:prstGeom>
          <a:solidFill>
            <a:schemeClr val="accent3">
              <a:lumMod val="40000"/>
              <a:lumOff val="60000"/>
              <a:alpha val="62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BAC4053-AAF4-45F3-81E6-55EF36E4026A}"/>
              </a:ext>
            </a:extLst>
          </p:cNvPr>
          <p:cNvSpPr/>
          <p:nvPr/>
        </p:nvSpPr>
        <p:spPr>
          <a:xfrm>
            <a:off x="2804462" y="5058715"/>
            <a:ext cx="2277970" cy="6414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능력치 종합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320736B-3147-4248-BB2D-BCCFCB528E55}"/>
              </a:ext>
            </a:extLst>
          </p:cNvPr>
          <p:cNvSpPr/>
          <p:nvPr/>
        </p:nvSpPr>
        <p:spPr>
          <a:xfrm>
            <a:off x="4460737" y="255652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9" name="꺾인 연결선 45">
            <a:extLst>
              <a:ext uri="{FF2B5EF4-FFF2-40B4-BE49-F238E27FC236}">
                <a16:creationId xmlns:a16="http://schemas.microsoft.com/office/drawing/2014/main" id="{57678BBF-2315-4E05-87BF-B3D40A72A676}"/>
              </a:ext>
            </a:extLst>
          </p:cNvPr>
          <p:cNvCxnSpPr>
            <a:cxnSpLocks/>
            <a:stCxn id="98" idx="2"/>
            <a:endCxn id="122" idx="0"/>
          </p:cNvCxnSpPr>
          <p:nvPr/>
        </p:nvCxnSpPr>
        <p:spPr>
          <a:xfrm rot="5400000">
            <a:off x="4424433" y="2812942"/>
            <a:ext cx="230331" cy="2201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8C44B46-C32A-4B37-8D90-3D74DBB5BD3D}"/>
              </a:ext>
            </a:extLst>
          </p:cNvPr>
          <p:cNvSpPr/>
          <p:nvPr/>
        </p:nvSpPr>
        <p:spPr>
          <a:xfrm>
            <a:off x="6920721" y="341852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1" name="꺾인 연결선 45">
            <a:extLst>
              <a:ext uri="{FF2B5EF4-FFF2-40B4-BE49-F238E27FC236}">
                <a16:creationId xmlns:a16="http://schemas.microsoft.com/office/drawing/2014/main" id="{14AC2AAD-19ED-4510-BAA0-760C4E55B9A8}"/>
              </a:ext>
            </a:extLst>
          </p:cNvPr>
          <p:cNvCxnSpPr>
            <a:cxnSpLocks/>
            <a:stCxn id="100" idx="2"/>
            <a:endCxn id="127" idx="3"/>
          </p:cNvCxnSpPr>
          <p:nvPr/>
        </p:nvCxnSpPr>
        <p:spPr>
          <a:xfrm rot="5400000">
            <a:off x="6892786" y="3473606"/>
            <a:ext cx="20625" cy="41316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9EE147-071F-42BC-86A2-66ADD80BDB5C}"/>
              </a:ext>
            </a:extLst>
          </p:cNvPr>
          <p:cNvSpPr/>
          <p:nvPr/>
        </p:nvSpPr>
        <p:spPr>
          <a:xfrm>
            <a:off x="6945478" y="3988062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3" name="꺾인 연결선 45">
            <a:extLst>
              <a:ext uri="{FF2B5EF4-FFF2-40B4-BE49-F238E27FC236}">
                <a16:creationId xmlns:a16="http://schemas.microsoft.com/office/drawing/2014/main" id="{D72F35A5-EC31-4D50-822C-01001AA017C1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6865686" y="4152720"/>
            <a:ext cx="98274" cy="37383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E45F3C5-0FBF-445B-A754-89CB25084A5B}"/>
              </a:ext>
            </a:extLst>
          </p:cNvPr>
          <p:cNvSpPr/>
          <p:nvPr/>
        </p:nvSpPr>
        <p:spPr>
          <a:xfrm>
            <a:off x="6867138" y="499147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꺾인 연결선 45">
            <a:extLst>
              <a:ext uri="{FF2B5EF4-FFF2-40B4-BE49-F238E27FC236}">
                <a16:creationId xmlns:a16="http://schemas.microsoft.com/office/drawing/2014/main" id="{1A0C53DE-A2EF-46EB-923C-BB6308C75BFC}"/>
              </a:ext>
            </a:extLst>
          </p:cNvPr>
          <p:cNvCxnSpPr>
            <a:cxnSpLocks/>
            <a:stCxn id="104" idx="2"/>
            <a:endCxn id="93" idx="3"/>
          </p:cNvCxnSpPr>
          <p:nvPr/>
        </p:nvCxnSpPr>
        <p:spPr>
          <a:xfrm rot="5400000">
            <a:off x="6873267" y="5080529"/>
            <a:ext cx="20542" cy="34511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BD3896D-63AA-43CF-8705-B55E366B7DC0}"/>
              </a:ext>
            </a:extLst>
          </p:cNvPr>
          <p:cNvSpPr/>
          <p:nvPr/>
        </p:nvSpPr>
        <p:spPr>
          <a:xfrm>
            <a:off x="340288" y="336607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63709B5-048E-42A2-9F2E-BDCB8FD88C25}"/>
              </a:ext>
            </a:extLst>
          </p:cNvPr>
          <p:cNvSpPr/>
          <p:nvPr/>
        </p:nvSpPr>
        <p:spPr>
          <a:xfrm>
            <a:off x="351682" y="426310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4F7124-63FD-4276-8330-DB1FF25DC1EC}"/>
              </a:ext>
            </a:extLst>
          </p:cNvPr>
          <p:cNvSpPr/>
          <p:nvPr/>
        </p:nvSpPr>
        <p:spPr>
          <a:xfrm>
            <a:off x="350733" y="522456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꺾인 연결선 45">
            <a:extLst>
              <a:ext uri="{FF2B5EF4-FFF2-40B4-BE49-F238E27FC236}">
                <a16:creationId xmlns:a16="http://schemas.microsoft.com/office/drawing/2014/main" id="{79BF29D4-44C2-47BD-8FF6-0ACB0D89D696}"/>
              </a:ext>
            </a:extLst>
          </p:cNvPr>
          <p:cNvCxnSpPr>
            <a:cxnSpLocks/>
            <a:stCxn id="106" idx="3"/>
            <a:endCxn id="150" idx="1"/>
          </p:cNvCxnSpPr>
          <p:nvPr/>
        </p:nvCxnSpPr>
        <p:spPr>
          <a:xfrm>
            <a:off x="718204" y="3491750"/>
            <a:ext cx="403904" cy="67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A1351B86-7DD8-4390-B9AB-7357444E2D7F}"/>
              </a:ext>
            </a:extLst>
          </p:cNvPr>
          <p:cNvCxnSpPr>
            <a:cxnSpLocks/>
            <a:stCxn id="107" idx="3"/>
            <a:endCxn id="135" idx="1"/>
          </p:cNvCxnSpPr>
          <p:nvPr/>
        </p:nvCxnSpPr>
        <p:spPr>
          <a:xfrm>
            <a:off x="729598" y="4388773"/>
            <a:ext cx="392510" cy="13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45">
            <a:extLst>
              <a:ext uri="{FF2B5EF4-FFF2-40B4-BE49-F238E27FC236}">
                <a16:creationId xmlns:a16="http://schemas.microsoft.com/office/drawing/2014/main" id="{60EEA40E-A497-4536-9654-BE978C47F47A}"/>
              </a:ext>
            </a:extLst>
          </p:cNvPr>
          <p:cNvCxnSpPr>
            <a:cxnSpLocks/>
            <a:stCxn id="108" idx="3"/>
            <a:endCxn id="95" idx="1"/>
          </p:cNvCxnSpPr>
          <p:nvPr/>
        </p:nvCxnSpPr>
        <p:spPr>
          <a:xfrm>
            <a:off x="728649" y="5350240"/>
            <a:ext cx="341285" cy="2203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7E31E9-B283-4DFD-9569-B1CBFC8A25A9}"/>
              </a:ext>
            </a:extLst>
          </p:cNvPr>
          <p:cNvSpPr/>
          <p:nvPr/>
        </p:nvSpPr>
        <p:spPr>
          <a:xfrm>
            <a:off x="4172631" y="587824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꺾인 연결선 45">
            <a:extLst>
              <a:ext uri="{FF2B5EF4-FFF2-40B4-BE49-F238E27FC236}">
                <a16:creationId xmlns:a16="http://schemas.microsoft.com/office/drawing/2014/main" id="{66DB98C1-7621-470B-A6F8-B3CDD4961223}"/>
              </a:ext>
            </a:extLst>
          </p:cNvPr>
          <p:cNvCxnSpPr>
            <a:cxnSpLocks/>
            <a:stCxn id="145" idx="1"/>
            <a:endCxn id="143" idx="2"/>
          </p:cNvCxnSpPr>
          <p:nvPr/>
        </p:nvCxnSpPr>
        <p:spPr>
          <a:xfrm rot="10800000">
            <a:off x="3943447" y="5700168"/>
            <a:ext cx="229184" cy="30375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9C9965F-050A-4FCB-B837-3889DFD99E6F}"/>
              </a:ext>
            </a:extLst>
          </p:cNvPr>
          <p:cNvSpPr/>
          <p:nvPr/>
        </p:nvSpPr>
        <p:spPr>
          <a:xfrm>
            <a:off x="5552483" y="6096730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cxnSp>
        <p:nvCxnSpPr>
          <p:cNvPr id="152" name="꺾인 연결선 45">
            <a:extLst>
              <a:ext uri="{FF2B5EF4-FFF2-40B4-BE49-F238E27FC236}">
                <a16:creationId xmlns:a16="http://schemas.microsoft.com/office/drawing/2014/main" id="{C1719ADA-69BA-4F2B-8685-B21DC5403A9B}"/>
              </a:ext>
            </a:extLst>
          </p:cNvPr>
          <p:cNvCxnSpPr>
            <a:cxnSpLocks/>
            <a:stCxn id="149" idx="2"/>
            <a:endCxn id="147" idx="0"/>
          </p:cNvCxnSpPr>
          <p:nvPr/>
        </p:nvCxnSpPr>
        <p:spPr>
          <a:xfrm rot="16200000" flipH="1">
            <a:off x="5855156" y="5930043"/>
            <a:ext cx="327205" cy="61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D7E6E519-5E4B-4921-946B-C4741C40E0CF}"/>
              </a:ext>
            </a:extLst>
          </p:cNvPr>
          <p:cNvCxnSpPr>
            <a:cxnSpLocks/>
            <a:stCxn id="107" idx="3"/>
            <a:endCxn id="134" idx="1"/>
          </p:cNvCxnSpPr>
          <p:nvPr/>
        </p:nvCxnSpPr>
        <p:spPr>
          <a:xfrm>
            <a:off x="729598" y="4388773"/>
            <a:ext cx="392510" cy="2717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45">
            <a:extLst>
              <a:ext uri="{FF2B5EF4-FFF2-40B4-BE49-F238E27FC236}">
                <a16:creationId xmlns:a16="http://schemas.microsoft.com/office/drawing/2014/main" id="{91C34A40-351E-4F16-965A-EC49890F9A59}"/>
              </a:ext>
            </a:extLst>
          </p:cNvPr>
          <p:cNvCxnSpPr>
            <a:cxnSpLocks/>
            <a:stCxn id="107" idx="3"/>
            <a:endCxn id="131" idx="1"/>
          </p:cNvCxnSpPr>
          <p:nvPr/>
        </p:nvCxnSpPr>
        <p:spPr>
          <a:xfrm>
            <a:off x="729598" y="4388773"/>
            <a:ext cx="392510" cy="53293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45">
            <a:extLst>
              <a:ext uri="{FF2B5EF4-FFF2-40B4-BE49-F238E27FC236}">
                <a16:creationId xmlns:a16="http://schemas.microsoft.com/office/drawing/2014/main" id="{7448602F-9580-49FB-BCE5-E7077D5FAED7}"/>
              </a:ext>
            </a:extLst>
          </p:cNvPr>
          <p:cNvCxnSpPr>
            <a:cxnSpLocks/>
            <a:stCxn id="106" idx="3"/>
            <a:endCxn id="151" idx="1"/>
          </p:cNvCxnSpPr>
          <p:nvPr/>
        </p:nvCxnSpPr>
        <p:spPr>
          <a:xfrm>
            <a:off x="718204" y="3491750"/>
            <a:ext cx="403904" cy="2734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A7609A0-800D-413B-924D-D16BFD7B7B7C}"/>
              </a:ext>
            </a:extLst>
          </p:cNvPr>
          <p:cNvSpPr/>
          <p:nvPr/>
        </p:nvSpPr>
        <p:spPr>
          <a:xfrm>
            <a:off x="1069934" y="6333293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9" name="꺾인 연결선 45">
            <a:extLst>
              <a:ext uri="{FF2B5EF4-FFF2-40B4-BE49-F238E27FC236}">
                <a16:creationId xmlns:a16="http://schemas.microsoft.com/office/drawing/2014/main" id="{6604802D-F59A-4C6D-96BF-7965994F3F35}"/>
              </a:ext>
            </a:extLst>
          </p:cNvPr>
          <p:cNvCxnSpPr>
            <a:cxnSpLocks/>
            <a:stCxn id="95" idx="2"/>
            <a:endCxn id="188" idx="0"/>
          </p:cNvCxnSpPr>
          <p:nvPr/>
        </p:nvCxnSpPr>
        <p:spPr>
          <a:xfrm rot="16200000" flipH="1">
            <a:off x="1256300" y="6050300"/>
            <a:ext cx="563768" cy="221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2F410557-91EE-4B08-9B23-AE0B28D471D1}"/>
              </a:ext>
            </a:extLst>
          </p:cNvPr>
          <p:cNvCxnSpPr>
            <a:cxnSpLocks/>
            <a:stCxn id="188" idx="3"/>
            <a:endCxn id="201" idx="0"/>
          </p:cNvCxnSpPr>
          <p:nvPr/>
        </p:nvCxnSpPr>
        <p:spPr>
          <a:xfrm flipV="1">
            <a:off x="2008652" y="2322813"/>
            <a:ext cx="5024394" cy="4118480"/>
          </a:xfrm>
          <a:prstGeom prst="bentConnector3">
            <a:avLst>
              <a:gd name="adj1" fmla="val 104550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자유형: 도형 200">
            <a:extLst>
              <a:ext uri="{FF2B5EF4-FFF2-40B4-BE49-F238E27FC236}">
                <a16:creationId xmlns:a16="http://schemas.microsoft.com/office/drawing/2014/main" id="{52C39509-9824-4EEB-BC24-9764D0E592F9}"/>
              </a:ext>
            </a:extLst>
          </p:cNvPr>
          <p:cNvSpPr/>
          <p:nvPr/>
        </p:nvSpPr>
        <p:spPr>
          <a:xfrm>
            <a:off x="6848261" y="2231342"/>
            <a:ext cx="184785" cy="91471"/>
          </a:xfrm>
          <a:custGeom>
            <a:avLst/>
            <a:gdLst>
              <a:gd name="connsiteX0" fmla="*/ 171450 w 171450"/>
              <a:gd name="connsiteY0" fmla="*/ 0 h 11430"/>
              <a:gd name="connsiteX1" fmla="*/ 11430 w 171450"/>
              <a:gd name="connsiteY1" fmla="*/ 7620 h 11430"/>
              <a:gd name="connsiteX2" fmla="*/ 0 w 171450"/>
              <a:gd name="connsiteY2" fmla="*/ 11430 h 11430"/>
              <a:gd name="connsiteX0" fmla="*/ 171450 w 171450"/>
              <a:gd name="connsiteY0" fmla="*/ 63533 h 74963"/>
              <a:gd name="connsiteX1" fmla="*/ 26670 w 171450"/>
              <a:gd name="connsiteY1" fmla="*/ 668 h 74963"/>
              <a:gd name="connsiteX2" fmla="*/ 0 w 171450"/>
              <a:gd name="connsiteY2" fmla="*/ 74963 h 74963"/>
              <a:gd name="connsiteX0" fmla="*/ 171450 w 171450"/>
              <a:gd name="connsiteY0" fmla="*/ 62877 h 74307"/>
              <a:gd name="connsiteX1" fmla="*/ 26670 w 171450"/>
              <a:gd name="connsiteY1" fmla="*/ 12 h 74307"/>
              <a:gd name="connsiteX2" fmla="*/ 0 w 171450"/>
              <a:gd name="connsiteY2" fmla="*/ 74307 h 74307"/>
              <a:gd name="connsiteX0" fmla="*/ 171450 w 171450"/>
              <a:gd name="connsiteY0" fmla="*/ 72400 h 83830"/>
              <a:gd name="connsiteX1" fmla="*/ 81915 w 171450"/>
              <a:gd name="connsiteY1" fmla="*/ 10 h 83830"/>
              <a:gd name="connsiteX2" fmla="*/ 0 w 171450"/>
              <a:gd name="connsiteY2" fmla="*/ 83830 h 83830"/>
              <a:gd name="connsiteX0" fmla="*/ 171450 w 171450"/>
              <a:gd name="connsiteY0" fmla="*/ 93353 h 104783"/>
              <a:gd name="connsiteX1" fmla="*/ 47625 w 171450"/>
              <a:gd name="connsiteY1" fmla="*/ 8 h 104783"/>
              <a:gd name="connsiteX2" fmla="*/ 0 w 171450"/>
              <a:gd name="connsiteY2" fmla="*/ 104783 h 104783"/>
              <a:gd name="connsiteX0" fmla="*/ 184819 w 184819"/>
              <a:gd name="connsiteY0" fmla="*/ 93445 h 104875"/>
              <a:gd name="connsiteX1" fmla="*/ 60994 w 184819"/>
              <a:gd name="connsiteY1" fmla="*/ 100 h 104875"/>
              <a:gd name="connsiteX2" fmla="*/ 13369 w 184819"/>
              <a:gd name="connsiteY2" fmla="*/ 104875 h 104875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89 h 105019"/>
              <a:gd name="connsiteX1" fmla="*/ 60994 w 184819"/>
              <a:gd name="connsiteY1" fmla="*/ 244 h 105019"/>
              <a:gd name="connsiteX2" fmla="*/ 13369 w 184819"/>
              <a:gd name="connsiteY2" fmla="*/ 105019 h 105019"/>
              <a:gd name="connsiteX0" fmla="*/ 175289 w 175289"/>
              <a:gd name="connsiteY0" fmla="*/ 93589 h 105019"/>
              <a:gd name="connsiteX1" fmla="*/ 74324 w 175289"/>
              <a:gd name="connsiteY1" fmla="*/ 244 h 105019"/>
              <a:gd name="connsiteX2" fmla="*/ 3839 w 175289"/>
              <a:gd name="connsiteY2" fmla="*/ 105019 h 105019"/>
              <a:gd name="connsiteX0" fmla="*/ 182880 w 182880"/>
              <a:gd name="connsiteY0" fmla="*/ 93349 h 93349"/>
              <a:gd name="connsiteX1" fmla="*/ 81915 w 182880"/>
              <a:gd name="connsiteY1" fmla="*/ 4 h 93349"/>
              <a:gd name="connsiteX2" fmla="*/ 0 w 182880"/>
              <a:gd name="connsiteY2" fmla="*/ 89539 h 93349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904 h 91904"/>
              <a:gd name="connsiteX1" fmla="*/ 81915 w 184785"/>
              <a:gd name="connsiteY1" fmla="*/ 464 h 91904"/>
              <a:gd name="connsiteX2" fmla="*/ 0 w 184785"/>
              <a:gd name="connsiteY2" fmla="*/ 89999 h 91904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471 h 91471"/>
              <a:gd name="connsiteX1" fmla="*/ 81915 w 184785"/>
              <a:gd name="connsiteY1" fmla="*/ 31 h 91471"/>
              <a:gd name="connsiteX2" fmla="*/ 0 w 184785"/>
              <a:gd name="connsiteY2" fmla="*/ 89566 h 9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" h="91471">
                <a:moveTo>
                  <a:pt x="184785" y="91471"/>
                </a:moveTo>
                <a:cubicBezTo>
                  <a:pt x="157545" y="36956"/>
                  <a:pt x="156665" y="2512"/>
                  <a:pt x="81915" y="31"/>
                </a:cubicBezTo>
                <a:cubicBezTo>
                  <a:pt x="22614" y="-1937"/>
                  <a:pt x="0" y="89566"/>
                  <a:pt x="0" y="89566"/>
                </a:cubicBezTo>
              </a:path>
            </a:pathLst>
          </a:custGeom>
          <a:noFill/>
          <a:ln w="19050"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꺾인 연결선 45">
            <a:extLst>
              <a:ext uri="{FF2B5EF4-FFF2-40B4-BE49-F238E27FC236}">
                <a16:creationId xmlns:a16="http://schemas.microsoft.com/office/drawing/2014/main" id="{6F261413-7C1E-4784-8F24-AA0AE5EE96C5}"/>
              </a:ext>
            </a:extLst>
          </p:cNvPr>
          <p:cNvCxnSpPr>
            <a:cxnSpLocks/>
            <a:stCxn id="201" idx="2"/>
            <a:endCxn id="68" idx="3"/>
          </p:cNvCxnSpPr>
          <p:nvPr/>
        </p:nvCxnSpPr>
        <p:spPr>
          <a:xfrm flipH="1" flipV="1">
            <a:off x="5947314" y="2316291"/>
            <a:ext cx="900947" cy="461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아래쪽 화살표 260">
            <a:extLst>
              <a:ext uri="{FF2B5EF4-FFF2-40B4-BE49-F238E27FC236}">
                <a16:creationId xmlns:a16="http://schemas.microsoft.com/office/drawing/2014/main" id="{2B81D79E-A506-49EC-BA33-6AA1C535CB22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624444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60724E9-C983-4961-BE56-A4B31B77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9534"/>
              </p:ext>
            </p:extLst>
          </p:nvPr>
        </p:nvGraphicFramePr>
        <p:xfrm>
          <a:off x="5467738" y="2245277"/>
          <a:ext cx="6256273" cy="1388375"/>
        </p:xfrm>
        <a:graphic>
          <a:graphicData uri="http://schemas.openxmlformats.org/drawingml/2006/table">
            <a:tbl>
              <a:tblPr firstRow="1" firstCol="1" bandRow="1">
                <a:tableStyleId>{969E1B63-598F-4A7D-AB41-1C14FDE2E945}</a:tableStyleId>
              </a:tblPr>
              <a:tblGrid>
                <a:gridCol w="815301">
                  <a:extLst>
                    <a:ext uri="{9D8B030D-6E8A-4147-A177-3AD203B41FA5}">
                      <a16:colId xmlns:a16="http://schemas.microsoft.com/office/drawing/2014/main" val="3478054934"/>
                    </a:ext>
                  </a:extLst>
                </a:gridCol>
                <a:gridCol w="1988098">
                  <a:extLst>
                    <a:ext uri="{9D8B030D-6E8A-4147-A177-3AD203B41FA5}">
                      <a16:colId xmlns:a16="http://schemas.microsoft.com/office/drawing/2014/main" val="3463715338"/>
                    </a:ext>
                  </a:extLst>
                </a:gridCol>
                <a:gridCol w="3452874">
                  <a:extLst>
                    <a:ext uri="{9D8B030D-6E8A-4147-A177-3AD203B41FA5}">
                      <a16:colId xmlns:a16="http://schemas.microsoft.com/office/drawing/2014/main" val="3791059900"/>
                    </a:ext>
                  </a:extLst>
                </a:gridCol>
              </a:tblGrid>
              <a:tr h="277675">
                <a:tc>
                  <a:txBody>
                    <a:bodyPr/>
                    <a:lstStyle/>
                    <a:p>
                      <a:pPr marL="269875" indent="-269875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구</a:t>
                      </a:r>
                      <a:r>
                        <a:rPr lang="ko-KR" alt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9017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플레이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9017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의도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97147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러닝구간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장애물을 점프로 피하고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몬스터를 공격해 돌파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기존 러닝 게임처럼 점프와 공격 조작으로 타이밍을 맞추는 것을 짧은 시간에 깊은 집중 유도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37417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269875" indent="-269875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 구간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보스와 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1:1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공격은 막고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빈틈을 노려 보스를 공격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전투구간에서는 보스 몬스터의 모션에만 집중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더 깊은 집중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1971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6B901D-2C94-4444-8A9C-F4C074421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/>
          <a:stretch/>
        </p:blipFill>
        <p:spPr bwMode="auto">
          <a:xfrm>
            <a:off x="467991" y="2443785"/>
            <a:ext cx="4833758" cy="118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545;p45">
            <a:extLst>
              <a:ext uri="{FF2B5EF4-FFF2-40B4-BE49-F238E27FC236}">
                <a16:creationId xmlns:a16="http://schemas.microsoft.com/office/drawing/2014/main" id="{EDC5A8D4-08D3-4F5B-92D3-3964F703A2D2}"/>
              </a:ext>
            </a:extLst>
          </p:cNvPr>
          <p:cNvSpPr txBox="1"/>
          <p:nvPr/>
        </p:nvSpPr>
        <p:spPr>
          <a:xfrm>
            <a:off x="467991" y="91704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씬 설명↓ 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1C15D2DF-548E-4758-9828-C666FCCAD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14290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1_N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문서에서 해당 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PPT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페이지는 스테이지의 구간에 관련 된 설명을 위한 것으로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실제 제작이 필요한 페이지가 아닙니다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플레이 씬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FCA9881-7021-422A-B4C0-005D240BFC1A}"/>
              </a:ext>
            </a:extLst>
          </p:cNvPr>
          <p:cNvSpPr/>
          <p:nvPr/>
        </p:nvSpPr>
        <p:spPr>
          <a:xfrm>
            <a:off x="2990992" y="1553964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B63BE5-F8E4-4D5E-9198-43DE27FE0AFE}"/>
              </a:ext>
            </a:extLst>
          </p:cNvPr>
          <p:cNvSpPr/>
          <p:nvPr/>
        </p:nvSpPr>
        <p:spPr>
          <a:xfrm>
            <a:off x="467991" y="165373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0" name="모서리가 둥근 직사각형 88">
            <a:extLst>
              <a:ext uri="{FF2B5EF4-FFF2-40B4-BE49-F238E27FC236}">
                <a16:creationId xmlns:a16="http://schemas.microsoft.com/office/drawing/2014/main" id="{8CDF4D87-7A36-437A-9356-E63DB88A9F26}"/>
              </a:ext>
            </a:extLst>
          </p:cNvPr>
          <p:cNvSpPr/>
          <p:nvPr/>
        </p:nvSpPr>
        <p:spPr>
          <a:xfrm>
            <a:off x="1566671" y="1651108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24A04-21D4-4E28-8F45-16C75F510B6F}"/>
              </a:ext>
            </a:extLst>
          </p:cNvPr>
          <p:cNvSpPr/>
          <p:nvPr/>
        </p:nvSpPr>
        <p:spPr>
          <a:xfrm>
            <a:off x="10945446" y="1651108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253E0F-112F-4715-BCDC-52097D502EE5}"/>
              </a:ext>
            </a:extLst>
          </p:cNvPr>
          <p:cNvSpPr/>
          <p:nvPr/>
        </p:nvSpPr>
        <p:spPr>
          <a:xfrm>
            <a:off x="5919469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3C082-691B-4DC4-B7C5-8AA72AE89248}"/>
              </a:ext>
            </a:extLst>
          </p:cNvPr>
          <p:cNvSpPr/>
          <p:nvPr/>
        </p:nvSpPr>
        <p:spPr>
          <a:xfrm>
            <a:off x="309569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76DCF8-9C99-4A04-857B-07644FCD7646}"/>
              </a:ext>
            </a:extLst>
          </p:cNvPr>
          <p:cNvSpPr/>
          <p:nvPr/>
        </p:nvSpPr>
        <p:spPr>
          <a:xfrm>
            <a:off x="403695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827845-32EA-45A8-BCB0-649CE563B587}"/>
              </a:ext>
            </a:extLst>
          </p:cNvPr>
          <p:cNvSpPr/>
          <p:nvPr/>
        </p:nvSpPr>
        <p:spPr>
          <a:xfrm>
            <a:off x="497821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9E1219-91A6-4A25-AC5E-D106FC274549}"/>
              </a:ext>
            </a:extLst>
          </p:cNvPr>
          <p:cNvGrpSpPr/>
          <p:nvPr/>
        </p:nvGrpSpPr>
        <p:grpSpPr>
          <a:xfrm>
            <a:off x="6968255" y="1553963"/>
            <a:ext cx="3822416" cy="422712"/>
            <a:chOff x="7120373" y="5622429"/>
            <a:chExt cx="3822416" cy="4227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86C14-C78C-48D3-B9F8-423A9FD20361}"/>
                </a:ext>
              </a:extLst>
            </p:cNvPr>
            <p:cNvSpPr/>
            <p:nvPr/>
          </p:nvSpPr>
          <p:spPr>
            <a:xfrm>
              <a:off x="7120373" y="5622429"/>
              <a:ext cx="3822416" cy="422712"/>
            </a:xfrm>
            <a:prstGeom prst="rect">
              <a:avLst/>
            </a:prstGeom>
            <a:noFill/>
            <a:ln w="1905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3B9C2A-664A-41DB-B6E5-3FE5CEDD01B5}"/>
                </a:ext>
              </a:extLst>
            </p:cNvPr>
            <p:cNvSpPr/>
            <p:nvPr/>
          </p:nvSpPr>
          <p:spPr>
            <a:xfrm>
              <a:off x="10048850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이어달리기 플레이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6E38DD-E6D0-4D06-B485-31418119909F}"/>
                </a:ext>
              </a:extLst>
            </p:cNvPr>
            <p:cNvSpPr/>
            <p:nvPr/>
          </p:nvSpPr>
          <p:spPr>
            <a:xfrm>
              <a:off x="722507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플레이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B66E6D-4D36-495E-858E-02FA3461B71E}"/>
                </a:ext>
              </a:extLst>
            </p:cNvPr>
            <p:cNvSpPr/>
            <p:nvPr/>
          </p:nvSpPr>
          <p:spPr>
            <a:xfrm>
              <a:off x="816633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무한 플레이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3A4D28-877D-48E9-A277-87D8BC300DDA}"/>
                </a:ext>
              </a:extLst>
            </p:cNvPr>
            <p:cNvSpPr/>
            <p:nvPr/>
          </p:nvSpPr>
          <p:spPr>
            <a:xfrm>
              <a:off x="910759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보스플레이</a:t>
              </a:r>
            </a:p>
          </p:txBody>
        </p:sp>
      </p:grpSp>
      <p:cxnSp>
        <p:nvCxnSpPr>
          <p:cNvPr id="20" name="꺾인 연결선 45">
            <a:extLst>
              <a:ext uri="{FF2B5EF4-FFF2-40B4-BE49-F238E27FC236}">
                <a16:creationId xmlns:a16="http://schemas.microsoft.com/office/drawing/2014/main" id="{72BFEB23-D8C8-4764-AA64-FBF4FE2D479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813408" y="1765319"/>
            <a:ext cx="15484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45">
            <a:extLst>
              <a:ext uri="{FF2B5EF4-FFF2-40B4-BE49-F238E27FC236}">
                <a16:creationId xmlns:a16="http://schemas.microsoft.com/office/drawing/2014/main" id="{BEFAE0DA-CB4E-4D05-BE51-8839CCD3A6E4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2836145" y="1765320"/>
            <a:ext cx="15484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45">
            <a:extLst>
              <a:ext uri="{FF2B5EF4-FFF2-40B4-BE49-F238E27FC236}">
                <a16:creationId xmlns:a16="http://schemas.microsoft.com/office/drawing/2014/main" id="{72CE9E78-C5C7-4D9D-A164-08936D6DA3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367240" y="1765320"/>
            <a:ext cx="199431" cy="262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D1522145-3693-4364-99FE-9BF69256549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0790671" y="1765319"/>
            <a:ext cx="154775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45">
            <a:extLst>
              <a:ext uri="{FF2B5EF4-FFF2-40B4-BE49-F238E27FC236}">
                <a16:creationId xmlns:a16="http://schemas.microsoft.com/office/drawing/2014/main" id="{879E89AD-851B-490D-AF12-F46AD288E3AC}"/>
              </a:ext>
            </a:extLst>
          </p:cNvPr>
          <p:cNvCxnSpPr>
            <a:cxnSpLocks/>
            <a:stCxn id="11" idx="0"/>
            <a:endCxn id="9" idx="0"/>
          </p:cNvCxnSpPr>
          <p:nvPr/>
        </p:nvCxnSpPr>
        <p:spPr>
          <a:xfrm rot="16200000" flipH="1" flipV="1">
            <a:off x="6137217" y="-3568493"/>
            <a:ext cx="2628" cy="10441830"/>
          </a:xfrm>
          <a:prstGeom prst="bentConnector3">
            <a:avLst>
              <a:gd name="adj1" fmla="val -869863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DCB083D9-EF24-47E8-800C-6F59FF355FDC}"/>
              </a:ext>
            </a:extLst>
          </p:cNvPr>
          <p:cNvCxnSpPr>
            <a:cxnSpLocks/>
            <a:stCxn id="8" idx="2"/>
            <a:endCxn id="49" idx="0"/>
          </p:cNvCxnSpPr>
          <p:nvPr/>
        </p:nvCxnSpPr>
        <p:spPr>
          <a:xfrm rot="5400000">
            <a:off x="5736508" y="-895594"/>
            <a:ext cx="270687" cy="60152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내용 개체 틀 8">
            <a:extLst>
              <a:ext uri="{FF2B5EF4-FFF2-40B4-BE49-F238E27FC236}">
                <a16:creationId xmlns:a16="http://schemas.microsoft.com/office/drawing/2014/main" id="{E8B33CD9-3A60-442E-9F3B-8167C8247982}"/>
              </a:ext>
            </a:extLst>
          </p:cNvPr>
          <p:cNvSpPr txBox="1">
            <a:spLocks/>
          </p:cNvSpPr>
          <p:nvPr/>
        </p:nvSpPr>
        <p:spPr>
          <a:xfrm>
            <a:off x="5467738" y="3862100"/>
            <a:ext cx="6094341" cy="28497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콘텐츠를 선택하고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플레이 </a:t>
            </a:r>
            <a:r>
              <a:rPr lang="ko-KR" altLang="en-US" sz="1200" dirty="0" err="1">
                <a:latin typeface="+mn-ea"/>
                <a:ea typeface="+mn-ea"/>
              </a:rPr>
              <a:t>씬에</a:t>
            </a:r>
            <a:r>
              <a:rPr lang="ko-KR" altLang="en-US" sz="1200" dirty="0">
                <a:latin typeface="+mn-ea"/>
                <a:ea typeface="+mn-ea"/>
              </a:rPr>
              <a:t> 진입 하게 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플레이 </a:t>
            </a:r>
            <a:r>
              <a:rPr lang="ko-KR" altLang="en-US" sz="1200" dirty="0" err="1">
                <a:latin typeface="+mn-ea"/>
                <a:ea typeface="+mn-ea"/>
              </a:rPr>
              <a:t>씬은</a:t>
            </a:r>
            <a:r>
              <a:rPr lang="ko-KR" altLang="en-US" sz="1200" dirty="0">
                <a:latin typeface="+mn-ea"/>
                <a:ea typeface="+mn-ea"/>
              </a:rPr>
              <a:t> 크게 </a:t>
            </a:r>
            <a:r>
              <a:rPr lang="en-US" altLang="ko-KR" sz="1200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가지 구간으로 구분함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각 러닝과 전투로 구분 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구간에 따라 사용 되는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UI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가 다소 상이함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영역 구분 설명</a:t>
            </a:r>
            <a:endParaRPr lang="en-US" altLang="ko-KR" sz="1200" dirty="0">
              <a:latin typeface="+mn-ea"/>
              <a:ea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중앙을 보면서 플레이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러닝 구간에서는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가 우측을 향해 달리고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우측에서 나오는 몬스터나 장애물을 확인하며 진행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전투 구간에서는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와 보스 </a:t>
            </a:r>
            <a:r>
              <a:rPr lang="en-US" altLang="ko-KR" sz="1200" dirty="0">
                <a:latin typeface="+mn-ea"/>
                <a:ea typeface="+mn-ea"/>
              </a:rPr>
              <a:t>1:1</a:t>
            </a:r>
            <a:r>
              <a:rPr lang="ko-KR" altLang="en-US" sz="1200" dirty="0">
                <a:latin typeface="+mn-ea"/>
                <a:ea typeface="+mn-ea"/>
              </a:rPr>
              <a:t>로 진행 되며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멈춰 있는 상태로 플레이함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상단의 경우 플레이 시 몬스터나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따로 식별해야 할 것들이 없으므로 정보 </a:t>
            </a:r>
            <a:r>
              <a:rPr lang="en-US" altLang="ko-KR" sz="1200" dirty="0">
                <a:latin typeface="+mn-ea"/>
                <a:ea typeface="+mn-ea"/>
              </a:rPr>
              <a:t>UI</a:t>
            </a:r>
            <a:r>
              <a:rPr lang="ko-KR" altLang="en-US" sz="1200" dirty="0">
                <a:latin typeface="+mn-ea"/>
                <a:ea typeface="+mn-ea"/>
              </a:rPr>
              <a:t>를 배치함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좌우측은 조작 시 유저의 실제 손에 의해 가려지므로 가급적 배치를 하지 않음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49" name="모서리가 둥근 직사각형 88">
            <a:extLst>
              <a:ext uri="{FF2B5EF4-FFF2-40B4-BE49-F238E27FC236}">
                <a16:creationId xmlns:a16="http://schemas.microsoft.com/office/drawing/2014/main" id="{63B3BB4B-2573-4ED8-AF00-335DD58547F7}"/>
              </a:ext>
            </a:extLst>
          </p:cNvPr>
          <p:cNvSpPr/>
          <p:nvPr/>
        </p:nvSpPr>
        <p:spPr>
          <a:xfrm>
            <a:off x="447360" y="2247362"/>
            <a:ext cx="4833758" cy="193795"/>
          </a:xfrm>
          <a:prstGeom prst="roundRect">
            <a:avLst>
              <a:gd name="adj" fmla="val 1088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 예시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1C5996A-D457-4A1D-9F4E-86E50248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360" y="3862100"/>
            <a:ext cx="4854389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19378AFB-A3E0-48D0-9522-4BFD80A35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809435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콘텐츠를 선택하고 플레이에 진입 했을 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구간에서 사용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(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 마다 러닝 구간이 없는 경우도 있음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599A4E5F-8EE8-4BA7-8C23-AFF72C445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234591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체력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현재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번에서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알리는 꾸밈 요소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 전체에서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대략적으로 알림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 등을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매뉴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불러옴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공격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점프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추가 설명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최대한 플레이에 방해 되지 않는 영역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 터치 조작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유저의 실제 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으로 인해 가려지는 부분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배치 하지 않음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245A7A-0234-4A3F-A1CB-5032DF7A01C5}"/>
              </a:ext>
            </a:extLst>
          </p:cNvPr>
          <p:cNvSpPr/>
          <p:nvPr/>
        </p:nvSpPr>
        <p:spPr>
          <a:xfrm>
            <a:off x="1007867" y="2509778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러닝 구간 플레이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786EB8-9938-49F7-839A-FCCBB3742E94}"/>
              </a:ext>
            </a:extLst>
          </p:cNvPr>
          <p:cNvSpPr/>
          <p:nvPr/>
        </p:nvSpPr>
        <p:spPr>
          <a:xfrm>
            <a:off x="1005771" y="5337779"/>
            <a:ext cx="5777218" cy="42194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플레이의 바닥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4AAB2-D893-44B6-932A-C6AC2FEDEF10}"/>
              </a:ext>
            </a:extLst>
          </p:cNvPr>
          <p:cNvSpPr/>
          <p:nvPr/>
        </p:nvSpPr>
        <p:spPr>
          <a:xfrm>
            <a:off x="1017801" y="2816676"/>
            <a:ext cx="1974683" cy="2943305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Jump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B8628-AEDD-462B-8109-288234E63B91}"/>
              </a:ext>
            </a:extLst>
          </p:cNvPr>
          <p:cNvSpPr/>
          <p:nvPr/>
        </p:nvSpPr>
        <p:spPr>
          <a:xfrm>
            <a:off x="4810403" y="3077932"/>
            <a:ext cx="1974683" cy="2672726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attack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5CEF7-1416-4965-81B5-943EC8F36744}"/>
              </a:ext>
            </a:extLst>
          </p:cNvPr>
          <p:cNvSpPr/>
          <p:nvPr/>
        </p:nvSpPr>
        <p:spPr>
          <a:xfrm>
            <a:off x="5334097" y="2566601"/>
            <a:ext cx="967359" cy="43913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score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09F249-BE73-4D1C-A139-8BCA96275ADF}"/>
              </a:ext>
            </a:extLst>
          </p:cNvPr>
          <p:cNvSpPr/>
          <p:nvPr/>
        </p:nvSpPr>
        <p:spPr>
          <a:xfrm>
            <a:off x="1181721" y="2798290"/>
            <a:ext cx="266489" cy="26648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98E42B-8336-4507-81FD-30F765AD522B}"/>
              </a:ext>
            </a:extLst>
          </p:cNvPr>
          <p:cNvSpPr/>
          <p:nvPr/>
        </p:nvSpPr>
        <p:spPr>
          <a:xfrm>
            <a:off x="1066051" y="3083692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69D37E-7EA8-44E4-9A1F-434638295C51}"/>
              </a:ext>
            </a:extLst>
          </p:cNvPr>
          <p:cNvSpPr/>
          <p:nvPr/>
        </p:nvSpPr>
        <p:spPr>
          <a:xfrm>
            <a:off x="1066051" y="3520403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6C6656-AE8A-47F6-B130-A1F1C89E4F7B}"/>
              </a:ext>
            </a:extLst>
          </p:cNvPr>
          <p:cNvSpPr/>
          <p:nvPr/>
        </p:nvSpPr>
        <p:spPr>
          <a:xfrm>
            <a:off x="1048477" y="2544055"/>
            <a:ext cx="2057623" cy="22902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User_hp_gauge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9C0197-EF58-4F97-8956-C6D8F93150B6}"/>
              </a:ext>
            </a:extLst>
          </p:cNvPr>
          <p:cNvSpPr/>
          <p:nvPr/>
        </p:nvSpPr>
        <p:spPr>
          <a:xfrm>
            <a:off x="3309032" y="2674413"/>
            <a:ext cx="1884376" cy="12387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distance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69DE0E-2099-4989-A978-28B4DC858432}"/>
              </a:ext>
            </a:extLst>
          </p:cNvPr>
          <p:cNvSpPr/>
          <p:nvPr/>
        </p:nvSpPr>
        <p:spPr>
          <a:xfrm>
            <a:off x="3801777" y="2536384"/>
            <a:ext cx="105916" cy="229609"/>
          </a:xfrm>
          <a:prstGeom prst="rect">
            <a:avLst/>
          </a:prstGeom>
          <a:solidFill>
            <a:srgbClr val="D9D9D9"/>
          </a:solidFill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EB42D3-73AE-484B-914D-2813225584D2}"/>
              </a:ext>
            </a:extLst>
          </p:cNvPr>
          <p:cNvSpPr/>
          <p:nvPr/>
        </p:nvSpPr>
        <p:spPr>
          <a:xfrm>
            <a:off x="6382147" y="2549372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7092FB-5FB8-4D70-9FDD-CD20BC00046A}"/>
              </a:ext>
            </a:extLst>
          </p:cNvPr>
          <p:cNvSpPr/>
          <p:nvPr/>
        </p:nvSpPr>
        <p:spPr>
          <a:xfrm>
            <a:off x="1632157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2DC2C3-DF87-43C1-AA48-6E93468706CA}"/>
              </a:ext>
            </a:extLst>
          </p:cNvPr>
          <p:cNvSpPr/>
          <p:nvPr/>
        </p:nvSpPr>
        <p:spPr>
          <a:xfrm>
            <a:off x="450347" y="264740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7B6390-885D-4FE5-AED6-AA1A7D8A9BEF}"/>
              </a:ext>
            </a:extLst>
          </p:cNvPr>
          <p:cNvSpPr/>
          <p:nvPr/>
        </p:nvSpPr>
        <p:spPr>
          <a:xfrm>
            <a:off x="450347" y="300552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79C72C-EBEB-4BCC-8ACC-D8812889CDE7}"/>
              </a:ext>
            </a:extLst>
          </p:cNvPr>
          <p:cNvSpPr/>
          <p:nvPr/>
        </p:nvSpPr>
        <p:spPr>
          <a:xfrm>
            <a:off x="3646837" y="205437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14E2F4-656E-41B6-91AF-0F9DC8301E17}"/>
              </a:ext>
            </a:extLst>
          </p:cNvPr>
          <p:cNvSpPr/>
          <p:nvPr/>
        </p:nvSpPr>
        <p:spPr>
          <a:xfrm>
            <a:off x="4073163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CF16DB-DA4A-4A96-9E78-1476EC3B7B8D}"/>
              </a:ext>
            </a:extLst>
          </p:cNvPr>
          <p:cNvSpPr/>
          <p:nvPr/>
        </p:nvSpPr>
        <p:spPr>
          <a:xfrm>
            <a:off x="5661516" y="201064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281B71-3518-44CC-A87F-2ADC20D68A14}"/>
              </a:ext>
            </a:extLst>
          </p:cNvPr>
          <p:cNvSpPr/>
          <p:nvPr/>
        </p:nvSpPr>
        <p:spPr>
          <a:xfrm>
            <a:off x="6923547" y="239331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05FD2C-1EBF-4B6E-88E2-0516473A79F8}"/>
              </a:ext>
            </a:extLst>
          </p:cNvPr>
          <p:cNvSpPr/>
          <p:nvPr/>
        </p:nvSpPr>
        <p:spPr>
          <a:xfrm>
            <a:off x="450347" y="390439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8C85C3-BBC7-4A32-AE37-5381B6883A32}"/>
              </a:ext>
            </a:extLst>
          </p:cNvPr>
          <p:cNvSpPr/>
          <p:nvPr/>
        </p:nvSpPr>
        <p:spPr>
          <a:xfrm>
            <a:off x="6923547" y="399212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5">
            <a:extLst>
              <a:ext uri="{FF2B5EF4-FFF2-40B4-BE49-F238E27FC236}">
                <a16:creationId xmlns:a16="http://schemas.microsoft.com/office/drawing/2014/main" id="{CD5E5C7F-FC85-493C-AC7D-4176AACE557F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 rot="16200000" flipH="1">
            <a:off x="1837720" y="2304485"/>
            <a:ext cx="222965" cy="2561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482DF3E6-5598-4BF2-8850-2140BEB462BB}"/>
              </a:ext>
            </a:extLst>
          </p:cNvPr>
          <p:cNvCxnSpPr>
            <a:cxnSpLocks/>
            <a:stCxn id="30" idx="2"/>
            <a:endCxn id="22" idx="1"/>
          </p:cNvCxnSpPr>
          <p:nvPr/>
        </p:nvCxnSpPr>
        <p:spPr>
          <a:xfrm rot="16200000" flipH="1">
            <a:off x="894120" y="2643933"/>
            <a:ext cx="32787" cy="54241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45">
            <a:extLst>
              <a:ext uri="{FF2B5EF4-FFF2-40B4-BE49-F238E27FC236}">
                <a16:creationId xmlns:a16="http://schemas.microsoft.com/office/drawing/2014/main" id="{882C3A78-2722-45E4-9635-82B9B3B20E50}"/>
              </a:ext>
            </a:extLst>
          </p:cNvPr>
          <p:cNvCxnSpPr>
            <a:cxnSpLocks/>
            <a:stCxn id="31" idx="2"/>
            <a:endCxn id="23" idx="1"/>
          </p:cNvCxnSpPr>
          <p:nvPr/>
        </p:nvCxnSpPr>
        <p:spPr>
          <a:xfrm rot="16200000" flipH="1">
            <a:off x="833784" y="3062396"/>
            <a:ext cx="37788" cy="42674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5">
            <a:extLst>
              <a:ext uri="{FF2B5EF4-FFF2-40B4-BE49-F238E27FC236}">
                <a16:creationId xmlns:a16="http://schemas.microsoft.com/office/drawing/2014/main" id="{CBE5D0DD-8199-474E-B6AB-D790B69B35D3}"/>
              </a:ext>
            </a:extLst>
          </p:cNvPr>
          <p:cNvCxnSpPr>
            <a:cxnSpLocks/>
            <a:stCxn id="36" idx="2"/>
            <a:endCxn id="19" idx="1"/>
          </p:cNvCxnSpPr>
          <p:nvPr/>
        </p:nvCxnSpPr>
        <p:spPr>
          <a:xfrm rot="16200000" flipH="1">
            <a:off x="762261" y="4032789"/>
            <a:ext cx="132584" cy="3784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5">
            <a:extLst>
              <a:ext uri="{FF2B5EF4-FFF2-40B4-BE49-F238E27FC236}">
                <a16:creationId xmlns:a16="http://schemas.microsoft.com/office/drawing/2014/main" id="{FB083AD9-20E9-40EF-99F8-E024498B428D}"/>
              </a:ext>
            </a:extLst>
          </p:cNvPr>
          <p:cNvCxnSpPr>
            <a:cxnSpLocks/>
            <a:stCxn id="33" idx="2"/>
            <a:endCxn id="26" idx="0"/>
          </p:cNvCxnSpPr>
          <p:nvPr/>
        </p:nvCxnSpPr>
        <p:spPr>
          <a:xfrm rot="5400000">
            <a:off x="4080010" y="2492301"/>
            <a:ext cx="353323" cy="10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5">
            <a:extLst>
              <a:ext uri="{FF2B5EF4-FFF2-40B4-BE49-F238E27FC236}">
                <a16:creationId xmlns:a16="http://schemas.microsoft.com/office/drawing/2014/main" id="{EB2AD32F-55EA-40AA-AC8C-830F41AE59EA}"/>
              </a:ext>
            </a:extLst>
          </p:cNvPr>
          <p:cNvCxnSpPr>
            <a:cxnSpLocks/>
            <a:stCxn id="32" idx="2"/>
            <a:endCxn id="27" idx="0"/>
          </p:cNvCxnSpPr>
          <p:nvPr/>
        </p:nvCxnSpPr>
        <p:spPr>
          <a:xfrm rot="16200000" flipH="1">
            <a:off x="3729933" y="2411581"/>
            <a:ext cx="230665" cy="1894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5">
            <a:extLst>
              <a:ext uri="{FF2B5EF4-FFF2-40B4-BE49-F238E27FC236}">
                <a16:creationId xmlns:a16="http://schemas.microsoft.com/office/drawing/2014/main" id="{56EFBC0A-A758-4167-BB82-611494FC4AC7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rot="5400000">
            <a:off x="6863384" y="4165174"/>
            <a:ext cx="170824" cy="32741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5">
            <a:extLst>
              <a:ext uri="{FF2B5EF4-FFF2-40B4-BE49-F238E27FC236}">
                <a16:creationId xmlns:a16="http://schemas.microsoft.com/office/drawing/2014/main" id="{62E2A2C7-7A76-4C02-89B5-19C1A26DF8F4}"/>
              </a:ext>
            </a:extLst>
          </p:cNvPr>
          <p:cNvCxnSpPr>
            <a:cxnSpLocks/>
            <a:stCxn id="35" idx="2"/>
            <a:endCxn id="28" idx="3"/>
          </p:cNvCxnSpPr>
          <p:nvPr/>
        </p:nvCxnSpPr>
        <p:spPr>
          <a:xfrm rot="5400000">
            <a:off x="6886870" y="2510717"/>
            <a:ext cx="91697" cy="35957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id="{7D96A2D7-12CC-4B17-8B9D-CC088CB9AFEF}"/>
              </a:ext>
            </a:extLst>
          </p:cNvPr>
          <p:cNvCxnSpPr>
            <a:cxnSpLocks/>
            <a:stCxn id="34" idx="2"/>
            <a:endCxn id="21" idx="0"/>
          </p:cNvCxnSpPr>
          <p:nvPr/>
        </p:nvCxnSpPr>
        <p:spPr>
          <a:xfrm rot="5400000">
            <a:off x="5691017" y="2439839"/>
            <a:ext cx="25352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102EF130-3953-43B1-920A-780A97F8C32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 rot="5400000">
            <a:off x="3798440" y="5851560"/>
            <a:ext cx="187780" cy="4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8C7FDB-1C0F-40D6-8615-8A0295D11D71}"/>
              </a:ext>
            </a:extLst>
          </p:cNvPr>
          <p:cNvSpPr/>
          <p:nvPr/>
        </p:nvSpPr>
        <p:spPr>
          <a:xfrm>
            <a:off x="1759058" y="5947501"/>
            <a:ext cx="4262438" cy="4219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아니나 이해를 돕기 위해 있는 것으로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스테이지에서 바닥의 높이와 화면에서 차지 하는 공간에 대한 예시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4484BB3-6EC6-4933-8EBC-B485016B4172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0ED1CD-15F9-4220-8632-CD632097F00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A9FD554E-629E-4A40-8AAA-E9601694A29E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ADCB72-95C0-4864-A2BA-7F0240FEE293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1AF4CF-91B7-4236-8B5B-53A181B5C6E0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2" name="모서리가 둥근 직사각형 23">
            <a:extLst>
              <a:ext uri="{FF2B5EF4-FFF2-40B4-BE49-F238E27FC236}">
                <a16:creationId xmlns:a16="http://schemas.microsoft.com/office/drawing/2014/main" id="{75B4BB3A-ED1E-43D2-994F-23E6B00B865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D2F66C-CD84-4029-8AC1-A194FA9A3EF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7CDA7A6-A6B4-4494-ABDA-2DDAD17B9D0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95575AC-C6A3-4684-80F0-10604731970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EDEDD8-FA66-4494-BEE1-3F2641786F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05924E-2180-4F59-9B8C-96F21F1DAB46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3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518064332"/>
              </p:ext>
            </p:extLst>
          </p:nvPr>
        </p:nvGraphicFramePr>
        <p:xfrm>
          <a:off x="6083640" y="1655296"/>
          <a:ext cx="5929375" cy="39942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2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명칭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Gill Sans"/>
                        </a:rPr>
                        <a:t>컨</a:t>
                      </a:r>
                      <a:r>
                        <a:rPr lang="ko-KR" altLang="en-US" sz="1200" u="none" strike="noStrike" cap="none" dirty="0" err="1">
                          <a:sym typeface="Gill Sans"/>
                        </a:rPr>
                        <a:t>퍼</a:t>
                      </a:r>
                      <a:r>
                        <a:rPr lang="ko-KR" sz="1200" u="none" strike="noStrike" cap="none" dirty="0" err="1">
                          <a:sym typeface="Gill Sans"/>
                        </a:rPr>
                        <a:t>넌트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 수준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진행중인 스테이지의 진행 수준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 중인 수준을 강조 하는 꾸밈 요소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내에서 획득한 점수와 획득한 재화 출력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설정 팝업을 띄움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적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Mob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사각형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사각형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449489" y="971933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러닝 구간 플레이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E58F3-37A6-4F41-A737-0542589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9489" y="2349571"/>
            <a:ext cx="5362549" cy="3049450"/>
          </a:xfrm>
          <a:prstGeom prst="rect">
            <a:avLst/>
          </a:prstGeom>
        </p:spPr>
      </p:pic>
      <p:graphicFrame>
        <p:nvGraphicFramePr>
          <p:cNvPr id="20" name="Google Shape;564;p47">
            <a:extLst>
              <a:ext uri="{FF2B5EF4-FFF2-40B4-BE49-F238E27FC236}">
                <a16:creationId xmlns:a16="http://schemas.microsoft.com/office/drawing/2014/main" id="{B33184BB-D45C-4CE0-8A16-A9220473A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A7556185-7CB1-4F60-B600-8B4C892081FD}"/>
              </a:ext>
            </a:extLst>
          </p:cNvPr>
          <p:cNvSpPr/>
          <p:nvPr/>
        </p:nvSpPr>
        <p:spPr>
          <a:xfrm>
            <a:off x="1218718" y="2058842"/>
            <a:ext cx="533176" cy="265471"/>
          </a:xfrm>
          <a:prstGeom prst="wedgeRoundRectCallout">
            <a:avLst>
              <a:gd name="adj1" fmla="val -15888"/>
              <a:gd name="adj2" fmla="val 1170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1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74745ED-9B5C-4A1F-8F09-EFD8A627AB12}"/>
              </a:ext>
            </a:extLst>
          </p:cNvPr>
          <p:cNvSpPr/>
          <p:nvPr/>
        </p:nvSpPr>
        <p:spPr>
          <a:xfrm>
            <a:off x="1218718" y="2764032"/>
            <a:ext cx="533176" cy="265471"/>
          </a:xfrm>
          <a:prstGeom prst="wedgeRoundRectCallout">
            <a:avLst>
              <a:gd name="adj1" fmla="val -119157"/>
              <a:gd name="adj2" fmla="val -237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8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551DA62-6547-468F-9137-203FE0F5E7C6}"/>
              </a:ext>
            </a:extLst>
          </p:cNvPr>
          <p:cNvSpPr/>
          <p:nvPr/>
        </p:nvSpPr>
        <p:spPr>
          <a:xfrm>
            <a:off x="4304600" y="2058842"/>
            <a:ext cx="533176" cy="265471"/>
          </a:xfrm>
          <a:prstGeom prst="wedgeRoundRectCallout">
            <a:avLst>
              <a:gd name="adj1" fmla="val 32058"/>
              <a:gd name="adj2" fmla="val 1392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4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88F68B1F-E61F-497C-972E-E59D9963FB2C}"/>
              </a:ext>
            </a:extLst>
          </p:cNvPr>
          <p:cNvSpPr/>
          <p:nvPr/>
        </p:nvSpPr>
        <p:spPr>
          <a:xfrm>
            <a:off x="3314350" y="2058842"/>
            <a:ext cx="533176" cy="265471"/>
          </a:xfrm>
          <a:prstGeom prst="wedgeRoundRectCallout">
            <a:avLst>
              <a:gd name="adj1" fmla="val -85964"/>
              <a:gd name="adj2" fmla="val 12074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3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AB74FCF5-D364-4EF3-805A-9E0093FFE40F}"/>
              </a:ext>
            </a:extLst>
          </p:cNvPr>
          <p:cNvSpPr/>
          <p:nvPr/>
        </p:nvSpPr>
        <p:spPr>
          <a:xfrm>
            <a:off x="1225387" y="3576699"/>
            <a:ext cx="533176" cy="265471"/>
          </a:xfrm>
          <a:prstGeom prst="wedgeRoundRectCallout">
            <a:avLst>
              <a:gd name="adj1" fmla="val -119157"/>
              <a:gd name="adj2" fmla="val -237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7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6BA5D058-3F6C-4657-908E-D5D67332D600}"/>
              </a:ext>
            </a:extLst>
          </p:cNvPr>
          <p:cNvSpPr/>
          <p:nvPr/>
        </p:nvSpPr>
        <p:spPr>
          <a:xfrm>
            <a:off x="4766369" y="4208997"/>
            <a:ext cx="533176" cy="265471"/>
          </a:xfrm>
          <a:prstGeom prst="wedgeRoundRectCallout">
            <a:avLst>
              <a:gd name="adj1" fmla="val -41705"/>
              <a:gd name="adj2" fmla="val 10962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6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4FBC3386-FF47-449C-B584-81FBDD608BAE}"/>
              </a:ext>
            </a:extLst>
          </p:cNvPr>
          <p:cNvSpPr/>
          <p:nvPr/>
        </p:nvSpPr>
        <p:spPr>
          <a:xfrm>
            <a:off x="5169492" y="2058842"/>
            <a:ext cx="533176" cy="265471"/>
          </a:xfrm>
          <a:prstGeom prst="wedgeRoundRectCallout">
            <a:avLst>
              <a:gd name="adj1" fmla="val 24682"/>
              <a:gd name="adj2" fmla="val 18740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5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4BDE1732-B797-4BE1-B94A-C34F73575F8E}"/>
              </a:ext>
            </a:extLst>
          </p:cNvPr>
          <p:cNvSpPr/>
          <p:nvPr/>
        </p:nvSpPr>
        <p:spPr>
          <a:xfrm>
            <a:off x="2424830" y="2058842"/>
            <a:ext cx="533176" cy="265471"/>
          </a:xfrm>
          <a:prstGeom prst="wedgeRoundRectCallout">
            <a:avLst>
              <a:gd name="adj1" fmla="val 24682"/>
              <a:gd name="adj2" fmla="val 15777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2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51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511E4E60-935F-43C5-99E7-E59998EC8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973342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러닝 구간이 종료 되면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전투 구간이 시작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거리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가 사라지고 그 자리에 보스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가 들어간다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CFC1DEB-6BE1-4DE1-B666-B20366304C6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A181-30E2-4097-BFF2-4DD53FEFFA38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AAE898DE-2EB5-47F1-AA53-A49163032352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BCE84-8061-4D33-9AC9-7080559B2618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6E74F-A316-4210-9754-BA4451A9C8A2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23C6005E-4A1B-496C-B6AA-9D5081742A3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16CA3-ABA3-4587-B2EE-B8BDBA6306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DA318-4D8D-4388-8074-A53430436F7D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7E6B23-A6E1-4935-8E79-05DD60726B67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CA6A-57DA-496F-8A93-3CFB581C1DEA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D97B75-EF2B-4F46-8CEC-2843049C7FA3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1409C-32E5-4E22-B990-55A8C1C5E796}"/>
              </a:ext>
            </a:extLst>
          </p:cNvPr>
          <p:cNvSpPr/>
          <p:nvPr/>
        </p:nvSpPr>
        <p:spPr>
          <a:xfrm>
            <a:off x="2851483" y="2041116"/>
            <a:ext cx="884749" cy="25134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0A9DEB-59BD-4504-A992-973FB52CFEE3}"/>
              </a:ext>
            </a:extLst>
          </p:cNvPr>
          <p:cNvSpPr/>
          <p:nvPr/>
        </p:nvSpPr>
        <p:spPr>
          <a:xfrm>
            <a:off x="2729099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717585-0F7C-4EC2-AB68-ED2A7794D05F}"/>
              </a:ext>
            </a:extLst>
          </p:cNvPr>
          <p:cNvSpPr/>
          <p:nvPr/>
        </p:nvSpPr>
        <p:spPr>
          <a:xfrm>
            <a:off x="3510836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A9E067-70FB-4E80-8CC2-C29D3BBE6528}"/>
              </a:ext>
            </a:extLst>
          </p:cNvPr>
          <p:cNvGrpSpPr/>
          <p:nvPr/>
        </p:nvGrpSpPr>
        <p:grpSpPr>
          <a:xfrm>
            <a:off x="1001974" y="2255258"/>
            <a:ext cx="5779316" cy="4115546"/>
            <a:chOff x="1574731" y="2142136"/>
            <a:chExt cx="5779316" cy="411554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EF8162-B663-4814-9369-381DF2FCD3F0}"/>
                </a:ext>
              </a:extLst>
            </p:cNvPr>
            <p:cNvSpPr/>
            <p:nvPr/>
          </p:nvSpPr>
          <p:spPr>
            <a:xfrm>
              <a:off x="1576827" y="2398018"/>
              <a:ext cx="5777220" cy="324087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러닝 구간 플레이 화면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315ECE9-3BE1-4289-A642-CC794EDCBFBB}"/>
                </a:ext>
              </a:extLst>
            </p:cNvPr>
            <p:cNvSpPr/>
            <p:nvPr/>
          </p:nvSpPr>
          <p:spPr>
            <a:xfrm>
              <a:off x="1574731" y="5226019"/>
              <a:ext cx="5777218" cy="42194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플레이의 바닥</a:t>
              </a:r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44603C-615B-4AA6-81ED-148BF928E11A}"/>
                </a:ext>
              </a:extLst>
            </p:cNvPr>
            <p:cNvSpPr/>
            <p:nvPr/>
          </p:nvSpPr>
          <p:spPr>
            <a:xfrm>
              <a:off x="1586761" y="2704916"/>
              <a:ext cx="1974683" cy="294330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guard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9A05F1-5804-4051-95AD-BD8BC2DF282F}"/>
                </a:ext>
              </a:extLst>
            </p:cNvPr>
            <p:cNvSpPr/>
            <p:nvPr/>
          </p:nvSpPr>
          <p:spPr>
            <a:xfrm>
              <a:off x="5379363" y="2966172"/>
              <a:ext cx="1974683" cy="2672726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attack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AC268E2-38ED-4768-BCF5-292A3E9D4956}"/>
                </a:ext>
              </a:extLst>
            </p:cNvPr>
            <p:cNvSpPr/>
            <p:nvPr/>
          </p:nvSpPr>
          <p:spPr>
            <a:xfrm>
              <a:off x="5903057" y="2454841"/>
              <a:ext cx="967359" cy="439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score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CFD80C7-ABD2-4D9F-B65B-DDF692659F65}"/>
                </a:ext>
              </a:extLst>
            </p:cNvPr>
            <p:cNvSpPr/>
            <p:nvPr/>
          </p:nvSpPr>
          <p:spPr>
            <a:xfrm>
              <a:off x="1750681" y="2686530"/>
              <a:ext cx="266489" cy="266489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271A0E6-3D4E-4764-9921-5CDBDC2AF294}"/>
                </a:ext>
              </a:extLst>
            </p:cNvPr>
            <p:cNvSpPr/>
            <p:nvPr/>
          </p:nvSpPr>
          <p:spPr>
            <a:xfrm>
              <a:off x="1635011" y="2971932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A25AA7-F3DE-44C8-A327-528D35C2221F}"/>
                </a:ext>
              </a:extLst>
            </p:cNvPr>
            <p:cNvSpPr/>
            <p:nvPr/>
          </p:nvSpPr>
          <p:spPr>
            <a:xfrm>
              <a:off x="1635011" y="3408643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0DD86E5-7995-4FDA-8057-7E1FE7753853}"/>
                </a:ext>
              </a:extLst>
            </p:cNvPr>
            <p:cNvSpPr/>
            <p:nvPr/>
          </p:nvSpPr>
          <p:spPr>
            <a:xfrm>
              <a:off x="1617437" y="2432295"/>
              <a:ext cx="2057623" cy="22902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User_hp_gauge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2C1B36-AB26-426A-9D18-05AABAF3EB3B}"/>
                </a:ext>
              </a:extLst>
            </p:cNvPr>
            <p:cNvSpPr/>
            <p:nvPr/>
          </p:nvSpPr>
          <p:spPr>
            <a:xfrm>
              <a:off x="6951107" y="2437612"/>
              <a:ext cx="370784" cy="3739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MANU</a:t>
              </a:r>
            </a:p>
          </p:txBody>
        </p:sp>
        <p:cxnSp>
          <p:nvCxnSpPr>
            <p:cNvPr id="35" name="꺾인 연결선 45">
              <a:extLst>
                <a:ext uri="{FF2B5EF4-FFF2-40B4-BE49-F238E27FC236}">
                  <a16:creationId xmlns:a16="http://schemas.microsoft.com/office/drawing/2014/main" id="{9E502CE6-3EC2-436B-B893-D7B072FADD73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 rot="5400000">
              <a:off x="4367400" y="5739800"/>
              <a:ext cx="187780" cy="41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29EFC8-7007-4881-90EC-FF89C0254614}"/>
                </a:ext>
              </a:extLst>
            </p:cNvPr>
            <p:cNvSpPr/>
            <p:nvPr/>
          </p:nvSpPr>
          <p:spPr>
            <a:xfrm>
              <a:off x="2328018" y="5835741"/>
              <a:ext cx="4262438" cy="4219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아니나 이해를 돕기 위해 있는 것으로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대부분의 스테이지에서 바닥의 높이와 화면에서 차지 하는 공간에 대한 예시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7" name="꺾인 연결선 45">
              <a:extLst>
                <a:ext uri="{FF2B5EF4-FFF2-40B4-BE49-F238E27FC236}">
                  <a16:creationId xmlns:a16="http://schemas.microsoft.com/office/drawing/2014/main" id="{4CF0D3D8-FEC8-40DA-9569-AAD1CB1CA08F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4544073" y="2040217"/>
              <a:ext cx="290158" cy="4939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45">
              <a:extLst>
                <a:ext uri="{FF2B5EF4-FFF2-40B4-BE49-F238E27FC236}">
                  <a16:creationId xmlns:a16="http://schemas.microsoft.com/office/drawing/2014/main" id="{2F4A3DAA-4C6C-427B-9160-3762EF98BDA9}"/>
                </a:ext>
              </a:extLst>
            </p:cNvPr>
            <p:cNvCxnSpPr>
              <a:cxnSpLocks/>
              <a:stCxn id="22" idx="2"/>
              <a:endCxn id="45" idx="0"/>
            </p:cNvCxnSpPr>
            <p:nvPr/>
          </p:nvCxnSpPr>
          <p:spPr>
            <a:xfrm rot="16200000" flipH="1">
              <a:off x="3639697" y="2162857"/>
              <a:ext cx="290158" cy="24871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5A6D206-8D77-49E7-A993-1BCF471A54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25364" y="2432294"/>
              <a:ext cx="2037867" cy="373961"/>
              <a:chOff x="3690585" y="2732686"/>
              <a:chExt cx="1543033" cy="28315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685E9AA-0798-4D14-88F3-6F355C1E7732}"/>
                  </a:ext>
                </a:extLst>
              </p:cNvPr>
              <p:cNvSpPr/>
              <p:nvPr/>
            </p:nvSpPr>
            <p:spPr>
              <a:xfrm>
                <a:off x="3981119" y="2810715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Boss_hp_gauge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BD1E61-DBAE-4B25-B7D9-7C3F73F1B20C}"/>
                  </a:ext>
                </a:extLst>
              </p:cNvPr>
              <p:cNvSpPr/>
              <p:nvPr/>
            </p:nvSpPr>
            <p:spPr>
              <a:xfrm>
                <a:off x="3981119" y="2915434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Boss_groggy_gauge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379655-87D5-4802-A15A-A2886A48F09E}"/>
                  </a:ext>
                </a:extLst>
              </p:cNvPr>
              <p:cNvSpPr/>
              <p:nvPr/>
            </p:nvSpPr>
            <p:spPr>
              <a:xfrm>
                <a:off x="3981496" y="2732686"/>
                <a:ext cx="1251745" cy="7371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name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54C874F-C8BE-48DB-A55A-DB16562599DE}"/>
                  </a:ext>
                </a:extLst>
              </p:cNvPr>
              <p:cNvSpPr/>
              <p:nvPr/>
            </p:nvSpPr>
            <p:spPr>
              <a:xfrm>
                <a:off x="3690585" y="2732686"/>
                <a:ext cx="278294" cy="283156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elemental</a:t>
                </a:r>
              </a:p>
            </p:txBody>
          </p:sp>
        </p:grpSp>
        <p:cxnSp>
          <p:nvCxnSpPr>
            <p:cNvPr id="40" name="꺾인 연결선 45">
              <a:extLst>
                <a:ext uri="{FF2B5EF4-FFF2-40B4-BE49-F238E27FC236}">
                  <a16:creationId xmlns:a16="http://schemas.microsoft.com/office/drawing/2014/main" id="{DF733123-2713-4A98-96F9-5E4DF6984596}"/>
                </a:ext>
              </a:extLst>
            </p:cNvPr>
            <p:cNvCxnSpPr>
              <a:cxnSpLocks/>
              <a:stCxn id="46" idx="2"/>
              <a:endCxn id="42" idx="3"/>
            </p:cNvCxnSpPr>
            <p:nvPr/>
          </p:nvCxnSpPr>
          <p:spPr>
            <a:xfrm rot="16200000" flipH="1">
              <a:off x="5344697" y="2183115"/>
              <a:ext cx="459513" cy="377555"/>
            </a:xfrm>
            <a:prstGeom prst="bentConnector4">
              <a:avLst>
                <a:gd name="adj1" fmla="val 42785"/>
                <a:gd name="adj2" fmla="val 160547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5">
              <a:extLst>
                <a:ext uri="{FF2B5EF4-FFF2-40B4-BE49-F238E27FC236}">
                  <a16:creationId xmlns:a16="http://schemas.microsoft.com/office/drawing/2014/main" id="{DCD8019B-9ACA-48BD-ADFC-A7E4890B8E63}"/>
                </a:ext>
              </a:extLst>
            </p:cNvPr>
            <p:cNvCxnSpPr>
              <a:cxnSpLocks/>
              <a:stCxn id="47" idx="2"/>
              <a:endCxn id="43" idx="3"/>
            </p:cNvCxnSpPr>
            <p:nvPr/>
          </p:nvCxnSpPr>
          <p:spPr>
            <a:xfrm rot="5400000">
              <a:off x="5630267" y="2275102"/>
              <a:ext cx="597814" cy="331885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81953C-8A18-4C83-A0A1-6727E42400E2}"/>
              </a:ext>
            </a:extLst>
          </p:cNvPr>
          <p:cNvSpPr/>
          <p:nvPr/>
        </p:nvSpPr>
        <p:spPr>
          <a:xfrm>
            <a:off x="4698509" y="2051533"/>
            <a:ext cx="228820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3B97B9-DD49-4E66-85AF-460F221A2020}"/>
              </a:ext>
            </a:extLst>
          </p:cNvPr>
          <p:cNvSpPr/>
          <p:nvPr/>
        </p:nvSpPr>
        <p:spPr>
          <a:xfrm>
            <a:off x="5163797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8DAC3E13-0180-4251-B50C-227D827F6975}"/>
              </a:ext>
            </a:extLst>
          </p:cNvPr>
          <p:cNvSpPr/>
          <p:nvPr/>
        </p:nvSpPr>
        <p:spPr>
          <a:xfrm>
            <a:off x="1117594" y="5151360"/>
            <a:ext cx="1446497" cy="502448"/>
          </a:xfrm>
          <a:prstGeom prst="can">
            <a:avLst>
              <a:gd name="adj" fmla="val 50000"/>
            </a:avLst>
          </a:prstGeom>
          <a:solidFill>
            <a:srgbClr val="D9D9D9">
              <a:alpha val="50000"/>
            </a:srgbClr>
          </a:solidFill>
          <a:ln w="19050">
            <a:solidFill>
              <a:schemeClr val="bg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방어 버튼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48" name="Google Shape;551;p46">
            <a:extLst>
              <a:ext uri="{FF2B5EF4-FFF2-40B4-BE49-F238E27FC236}">
                <a16:creationId xmlns:a16="http://schemas.microsoft.com/office/drawing/2014/main" id="{7FDA1184-3FAB-4BC6-B31A-E85518374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566787"/>
              </p:ext>
            </p:extLst>
          </p:nvPr>
        </p:nvGraphicFramePr>
        <p:xfrm>
          <a:off x="7419831" y="1009604"/>
          <a:ext cx="4162568" cy="5651527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3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210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86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주 속성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속성을 아이콘으로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그로기 게이지를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막기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출력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투명도 존재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4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추가 설명</a:t>
                      </a:r>
                      <a:endParaRPr lang="en-US"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850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HP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붉은 색 계열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노란색 계열로 제작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방어버튼을 출력 하는 이유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캐릭터마다 회피인지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막기인지를 표기 해주기 위해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2.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구간에서 전투 구간으로 바뀌면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 조작이 점프에서 방어로 바뀌기 때문에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표시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8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767165247"/>
              </p:ext>
            </p:extLst>
          </p:nvPr>
        </p:nvGraphicFramePr>
        <p:xfrm>
          <a:off x="6083640" y="1655296"/>
          <a:ext cx="5929375" cy="26628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2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명칭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Gill Sans"/>
                        </a:rPr>
                        <a:t>컨</a:t>
                      </a:r>
                      <a:r>
                        <a:rPr lang="ko-KR" altLang="en-US" sz="1200" u="none" strike="noStrike" cap="none" dirty="0" err="1">
                          <a:sym typeface="Gill Sans"/>
                        </a:rPr>
                        <a:t>퍼</a:t>
                      </a:r>
                      <a:r>
                        <a:rPr lang="ko-KR" sz="1200" u="none" strike="noStrike" cap="none" dirty="0" err="1">
                          <a:sym typeface="Gill Sans"/>
                        </a:rPr>
                        <a:t>넌트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이름과 속성을 아이콘으로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59481153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숫자로 표기 하지 않고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를 통해 대략적인 수준만 알 수 있게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26048959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행동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모션에 시선이 주로 머무름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바를 하나 더 추가해 대략적인 확인이 용이 하게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62989538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뒤쪽 남는 공간에 배치하며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능력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회피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 맞춰 버튼 배치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6729585"/>
                  </a:ext>
                </a:extLst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453592" y="993056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구간 플레이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E58F3-37A6-4F41-A737-0542589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92" y="2349571"/>
            <a:ext cx="5335870" cy="304945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1AA130DF-8FE9-4A41-A2A4-2613559D88D2}"/>
              </a:ext>
            </a:extLst>
          </p:cNvPr>
          <p:cNvSpPr/>
          <p:nvPr/>
        </p:nvSpPr>
        <p:spPr>
          <a:xfrm>
            <a:off x="2496912" y="2068682"/>
            <a:ext cx="533176" cy="265471"/>
          </a:xfrm>
          <a:prstGeom prst="wedgeRoundRectCallout">
            <a:avLst>
              <a:gd name="adj1" fmla="val -15888"/>
              <a:gd name="adj2" fmla="val 1170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1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4834804-9D2F-4850-8312-74EA7ACE712C}"/>
              </a:ext>
            </a:extLst>
          </p:cNvPr>
          <p:cNvSpPr/>
          <p:nvPr/>
        </p:nvSpPr>
        <p:spPr>
          <a:xfrm>
            <a:off x="4112661" y="2209127"/>
            <a:ext cx="533176" cy="265471"/>
          </a:xfrm>
          <a:prstGeom prst="wedgeRoundRectCallout">
            <a:avLst>
              <a:gd name="adj1" fmla="val -23264"/>
              <a:gd name="adj2" fmla="val 1244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2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DAA52466-F4E0-4782-B988-3B57BE8EF942}"/>
              </a:ext>
            </a:extLst>
          </p:cNvPr>
          <p:cNvSpPr/>
          <p:nvPr/>
        </p:nvSpPr>
        <p:spPr>
          <a:xfrm>
            <a:off x="4461706" y="2685992"/>
            <a:ext cx="533176" cy="265471"/>
          </a:xfrm>
          <a:prstGeom prst="wedgeRoundRectCallout">
            <a:avLst>
              <a:gd name="adj1" fmla="val -93340"/>
              <a:gd name="adj2" fmla="val -1629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3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A0BBEA6-797A-40AE-825D-2D3C887559C0}"/>
              </a:ext>
            </a:extLst>
          </p:cNvPr>
          <p:cNvSpPr/>
          <p:nvPr/>
        </p:nvSpPr>
        <p:spPr>
          <a:xfrm>
            <a:off x="4994977" y="3777035"/>
            <a:ext cx="533176" cy="265471"/>
          </a:xfrm>
          <a:prstGeom prst="wedgeRoundRectCallout">
            <a:avLst>
              <a:gd name="adj1" fmla="val -85964"/>
              <a:gd name="adj2" fmla="val 4666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4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graphicFrame>
        <p:nvGraphicFramePr>
          <p:cNvPr id="10" name="Google Shape;564;p47">
            <a:extLst>
              <a:ext uri="{FF2B5EF4-FFF2-40B4-BE49-F238E27FC236}">
                <a16:creationId xmlns:a16="http://schemas.microsoft.com/office/drawing/2014/main" id="{1D9B6EDD-690E-4A40-B010-9D5C26B16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3561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구간이 끝난 뒤 출력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에서 바뀐 부분만 설명함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원통형 10">
            <a:extLst>
              <a:ext uri="{FF2B5EF4-FFF2-40B4-BE49-F238E27FC236}">
                <a16:creationId xmlns:a16="http://schemas.microsoft.com/office/drawing/2014/main" id="{BFB306E5-10F5-4BE9-A7D8-0BEF2F68640E}"/>
              </a:ext>
            </a:extLst>
          </p:cNvPr>
          <p:cNvSpPr/>
          <p:nvPr/>
        </p:nvSpPr>
        <p:spPr>
          <a:xfrm>
            <a:off x="452284" y="4755120"/>
            <a:ext cx="1216496" cy="502448"/>
          </a:xfrm>
          <a:prstGeom prst="can">
            <a:avLst>
              <a:gd name="adj" fmla="val 50000"/>
            </a:avLst>
          </a:prstGeom>
          <a:solidFill>
            <a:srgbClr val="D9D9D9">
              <a:alpha val="50000"/>
            </a:srgbClr>
          </a:solidFill>
          <a:ln w="19050">
            <a:solidFill>
              <a:schemeClr val="bg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blocked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40FB0C-C0C3-4333-A484-7BE0D3A515C2}"/>
              </a:ext>
            </a:extLst>
          </p:cNvPr>
          <p:cNvSpPr/>
          <p:nvPr/>
        </p:nvSpPr>
        <p:spPr>
          <a:xfrm>
            <a:off x="328335" y="3874296"/>
            <a:ext cx="1698585" cy="16651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A3A6790A-5CA4-4680-8C93-2915E6716214}"/>
              </a:ext>
            </a:extLst>
          </p:cNvPr>
          <p:cNvSpPr/>
          <p:nvPr/>
        </p:nvSpPr>
        <p:spPr>
          <a:xfrm>
            <a:off x="2154236" y="3457024"/>
            <a:ext cx="533176" cy="265471"/>
          </a:xfrm>
          <a:prstGeom prst="wedgeRoundRectCallout">
            <a:avLst>
              <a:gd name="adj1" fmla="val -68814"/>
              <a:gd name="adj2" fmla="val 5814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5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0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564;p47">
            <a:extLst>
              <a:ext uri="{FF2B5EF4-FFF2-40B4-BE49-F238E27FC236}">
                <a16:creationId xmlns:a16="http://schemas.microsoft.com/office/drawing/2014/main" id="{FBD92EB8-72B6-441F-BFE1-CA817924A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06213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415DB0-06E1-4554-ACDF-A46E4092E61B}"/>
              </a:ext>
            </a:extLst>
          </p:cNvPr>
          <p:cNvSpPr/>
          <p:nvPr/>
        </p:nvSpPr>
        <p:spPr>
          <a:xfrm>
            <a:off x="1004070" y="2528645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BD4D2C-9273-46DC-A924-41EF9271BCC9}"/>
              </a:ext>
            </a:extLst>
          </p:cNvPr>
          <p:cNvSpPr/>
          <p:nvPr/>
        </p:nvSpPr>
        <p:spPr>
          <a:xfrm>
            <a:off x="2478242" y="2575213"/>
            <a:ext cx="1993541" cy="66318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스테이지 이름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87CCC8-BFC0-488A-90A4-B262C5078D8C}"/>
              </a:ext>
            </a:extLst>
          </p:cNvPr>
          <p:cNvSpPr/>
          <p:nvPr/>
        </p:nvSpPr>
        <p:spPr>
          <a:xfrm>
            <a:off x="1196486" y="3328397"/>
            <a:ext cx="2537881" cy="467071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별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8D5939-65F2-44A8-A9AC-4CD1AE1C8E66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6B3301A9-B586-43AB-82A6-869C03DCCFE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D8F7AA-F805-4571-B19D-2C476F6608C2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A1043B-D0B3-49F9-9064-3A23AB1A6925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43" name="모서리가 둥근 직사각형 23">
            <a:extLst>
              <a:ext uri="{FF2B5EF4-FFF2-40B4-BE49-F238E27FC236}">
                <a16:creationId xmlns:a16="http://schemas.microsoft.com/office/drawing/2014/main" id="{F8BD85FC-272E-4ED7-9BA1-F15853837132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D64502-6ECD-49EE-87B4-5299C2DE8765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E44F56-8D15-4BCD-A1FC-059D33FBF7CC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C6329E-92F6-4A43-AD69-9539E51FE3C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821B7B-15CB-4502-8459-83DC900ED936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04A235-DF86-41DA-83EB-41C001A4244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338F67-792D-41B3-BD6D-9DD1A1C203E8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52" name="Google Shape;551;p46">
            <a:extLst>
              <a:ext uri="{FF2B5EF4-FFF2-40B4-BE49-F238E27FC236}">
                <a16:creationId xmlns:a16="http://schemas.microsoft.com/office/drawing/2014/main" id="{4129D36F-CC68-4A75-8D65-5224453F3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293964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메인 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무한 스테이지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이어 달리기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러시 등 각 콘텐츠의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플레이한 스테이지의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달린 거리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잡은 몬스터 등을 종합하여 점수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보상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아이템이 아이콘 형태로 좌측 상단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부터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차례대로 정렬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 경험치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골드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유저 경험치와 골드가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숫차로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아이콘으로 구분함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선택 관련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다음 스테이지의 팝업을 바로 띄워 줄 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스테이지를 선택하는 화면으로 나갈지 선택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콘텐츠를 끝내고 다음 로비 화면으로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 조건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스테이지에서 별을 획득 하는 조건을 만족 했는지 체크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달성 한 별 조건에 따라 애니메이션을 재생하고 아이콘을 출력한다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추가 설명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스테이지에 지정된 최고 기록 갱신 시 팝업 출력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 조건을 달성 했을 때 애니메이션에 따라 별 아이콘을 출력하여 달성 한 것에 따른 긍정적인 피드백 부여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3" name="아래쪽 화살표 260">
            <a:extLst>
              <a:ext uri="{FF2B5EF4-FFF2-40B4-BE49-F238E27FC236}">
                <a16:creationId xmlns:a16="http://schemas.microsoft.com/office/drawing/2014/main" id="{4B829D22-70F3-42B8-9F4E-56C08ECDC7BF}"/>
              </a:ext>
            </a:extLst>
          </p:cNvPr>
          <p:cNvSpPr/>
          <p:nvPr/>
        </p:nvSpPr>
        <p:spPr>
          <a:xfrm>
            <a:off x="8981190" y="6485732"/>
            <a:ext cx="1026410" cy="27314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0E956-4FAB-4D21-AA34-801931256E25}"/>
              </a:ext>
            </a:extLst>
          </p:cNvPr>
          <p:cNvGrpSpPr/>
          <p:nvPr/>
        </p:nvGrpSpPr>
        <p:grpSpPr>
          <a:xfrm>
            <a:off x="1163016" y="3899696"/>
            <a:ext cx="2036836" cy="270891"/>
            <a:chOff x="1203430" y="3754088"/>
            <a:chExt cx="2036836" cy="270891"/>
          </a:xfrm>
          <a:solidFill>
            <a:srgbClr val="D9D9D9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385205-0DE9-4FE6-B4B0-3728CF37BDCC}"/>
                </a:ext>
              </a:extLst>
            </p:cNvPr>
            <p:cNvSpPr/>
            <p:nvPr/>
          </p:nvSpPr>
          <p:spPr>
            <a:xfrm>
              <a:off x="1270811" y="3786792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클리어 조건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E88C3B-2396-40D8-9B10-2E8EB788330B}"/>
                </a:ext>
              </a:extLst>
            </p:cNvPr>
            <p:cNvSpPr/>
            <p:nvPr/>
          </p:nvSpPr>
          <p:spPr>
            <a:xfrm>
              <a:off x="1203430" y="3754088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27B2E2-CE64-4E59-8220-1F3832EC4969}"/>
              </a:ext>
            </a:extLst>
          </p:cNvPr>
          <p:cNvGrpSpPr/>
          <p:nvPr/>
        </p:nvGrpSpPr>
        <p:grpSpPr>
          <a:xfrm>
            <a:off x="1163016" y="4234700"/>
            <a:ext cx="2036836" cy="270891"/>
            <a:chOff x="1203430" y="4135875"/>
            <a:chExt cx="2036836" cy="270891"/>
          </a:xfrm>
          <a:solidFill>
            <a:srgbClr val="D9D9D9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B25FE-91AE-4ECA-897B-41EE3BE5E352}"/>
                </a:ext>
              </a:extLst>
            </p:cNvPr>
            <p:cNvSpPr/>
            <p:nvPr/>
          </p:nvSpPr>
          <p:spPr>
            <a:xfrm>
              <a:off x="1270811" y="4168579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클리어 조건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4AD208-1E93-4A41-9803-3E37EFE44216}"/>
                </a:ext>
              </a:extLst>
            </p:cNvPr>
            <p:cNvSpPr/>
            <p:nvPr/>
          </p:nvSpPr>
          <p:spPr>
            <a:xfrm>
              <a:off x="1203430" y="4135875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D4E219-7576-4BDB-8321-15F942130747}"/>
              </a:ext>
            </a:extLst>
          </p:cNvPr>
          <p:cNvGrpSpPr/>
          <p:nvPr/>
        </p:nvGrpSpPr>
        <p:grpSpPr>
          <a:xfrm>
            <a:off x="1163016" y="4569705"/>
            <a:ext cx="2036836" cy="270891"/>
            <a:chOff x="1203430" y="4517662"/>
            <a:chExt cx="2036836" cy="270891"/>
          </a:xfrm>
          <a:solidFill>
            <a:srgbClr val="D9D9D9"/>
          </a:solidFill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B3E9BFD-8BBF-40B3-A00C-3FBFCA6EBDA5}"/>
                </a:ext>
              </a:extLst>
            </p:cNvPr>
            <p:cNvSpPr/>
            <p:nvPr/>
          </p:nvSpPr>
          <p:spPr>
            <a:xfrm>
              <a:off x="1270811" y="4550366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클리어 조건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5CF98D7-141F-4C86-9289-C0F59E471DA9}"/>
                </a:ext>
              </a:extLst>
            </p:cNvPr>
            <p:cNvSpPr/>
            <p:nvPr/>
          </p:nvSpPr>
          <p:spPr>
            <a:xfrm>
              <a:off x="1203430" y="4517662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A40BFC-FDE1-4D45-BA08-AD1B2F82B101}"/>
              </a:ext>
            </a:extLst>
          </p:cNvPr>
          <p:cNvGrpSpPr/>
          <p:nvPr/>
        </p:nvGrpSpPr>
        <p:grpSpPr>
          <a:xfrm>
            <a:off x="3801748" y="3335558"/>
            <a:ext cx="2802830" cy="1399166"/>
            <a:chOff x="1185551" y="3899696"/>
            <a:chExt cx="3286232" cy="139916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563D77E-9DBA-4AF0-BEED-17D3B2034342}"/>
                </a:ext>
              </a:extLst>
            </p:cNvPr>
            <p:cNvSpPr/>
            <p:nvPr/>
          </p:nvSpPr>
          <p:spPr>
            <a:xfrm>
              <a:off x="1185551" y="3899696"/>
              <a:ext cx="3275298" cy="942681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solidFill>
                    <a:schemeClr val="tx1"/>
                  </a:solidFill>
                  <a:latin typeface="맑은 고딕" panose="020B0503020000020004" pitchFamily="50" charset="-127"/>
                </a:rPr>
                <a:t>획득 보상 아이템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아이콘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AD2DE8-1F2C-4B8F-B717-68D63600CCFA}"/>
                </a:ext>
              </a:extLst>
            </p:cNvPr>
            <p:cNvSpPr/>
            <p:nvPr/>
          </p:nvSpPr>
          <p:spPr>
            <a:xfrm>
              <a:off x="1689413" y="4887675"/>
              <a:ext cx="1117016" cy="40788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획득한 유저 경험치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F39812-CFD1-4139-B3C2-3525DE0EBD54}"/>
                </a:ext>
              </a:extLst>
            </p:cNvPr>
            <p:cNvSpPr/>
            <p:nvPr/>
          </p:nvSpPr>
          <p:spPr>
            <a:xfrm>
              <a:off x="3354767" y="4884371"/>
              <a:ext cx="1117016" cy="41449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획득한 골드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3E22FFB-8DA6-4AE9-ACED-1828986D04AE}"/>
                </a:ext>
              </a:extLst>
            </p:cNvPr>
            <p:cNvSpPr/>
            <p:nvPr/>
          </p:nvSpPr>
          <p:spPr>
            <a:xfrm>
              <a:off x="1192682" y="4887050"/>
              <a:ext cx="458936" cy="4091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7DC900D-42DB-4627-9D7C-804333DC99F1}"/>
                </a:ext>
              </a:extLst>
            </p:cNvPr>
            <p:cNvSpPr/>
            <p:nvPr/>
          </p:nvSpPr>
          <p:spPr>
            <a:xfrm>
              <a:off x="2858037" y="4887050"/>
              <a:ext cx="458936" cy="398877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FB444AA-09C2-4BEB-9206-B202E347E38F}"/>
              </a:ext>
            </a:extLst>
          </p:cNvPr>
          <p:cNvSpPr/>
          <p:nvPr/>
        </p:nvSpPr>
        <p:spPr>
          <a:xfrm>
            <a:off x="4554917" y="2575213"/>
            <a:ext cx="2049661" cy="66318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획득한 점수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489A1E-AFA7-44CD-B371-5F405E87C921}"/>
              </a:ext>
            </a:extLst>
          </p:cNvPr>
          <p:cNvSpPr/>
          <p:nvPr/>
        </p:nvSpPr>
        <p:spPr>
          <a:xfrm>
            <a:off x="1192682" y="2575213"/>
            <a:ext cx="1191493" cy="66318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콘텐츠 이름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E9D775-90D6-48C0-81A9-BD849D764CA2}"/>
              </a:ext>
            </a:extLst>
          </p:cNvPr>
          <p:cNvSpPr/>
          <p:nvPr/>
        </p:nvSpPr>
        <p:spPr>
          <a:xfrm>
            <a:off x="3734367" y="5375681"/>
            <a:ext cx="1452963" cy="3897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다음 스테이지</a:t>
            </a:r>
            <a:endParaRPr 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38FA437-E439-40DF-A4D8-BDFC96D36BA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로비 화면으로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ADA8499-DA9A-419B-AF65-F05653BE654F}"/>
              </a:ext>
            </a:extLst>
          </p:cNvPr>
          <p:cNvSpPr/>
          <p:nvPr/>
        </p:nvSpPr>
        <p:spPr>
          <a:xfrm>
            <a:off x="5325976" y="5371561"/>
            <a:ext cx="145296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스테이지 선택 화면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8571F55-F613-41AF-9211-23BE5303D6AA}"/>
              </a:ext>
            </a:extLst>
          </p:cNvPr>
          <p:cNvSpPr/>
          <p:nvPr/>
        </p:nvSpPr>
        <p:spPr>
          <a:xfrm>
            <a:off x="3737989" y="5170003"/>
            <a:ext cx="1437723" cy="186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행동력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요구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3A30A1-8D1D-4E0A-AE74-5B095D5DA81B}"/>
              </a:ext>
            </a:extLst>
          </p:cNvPr>
          <p:cNvSpPr/>
          <p:nvPr/>
        </p:nvSpPr>
        <p:spPr>
          <a:xfrm>
            <a:off x="1034784" y="5897008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8EC8E5-19E6-457B-A8CC-D9EF9B5031AE}"/>
              </a:ext>
            </a:extLst>
          </p:cNvPr>
          <p:cNvSpPr/>
          <p:nvPr/>
        </p:nvSpPr>
        <p:spPr>
          <a:xfrm>
            <a:off x="5549296" y="5897008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61" name="꺾인 연결선 45">
            <a:extLst>
              <a:ext uri="{FF2B5EF4-FFF2-40B4-BE49-F238E27FC236}">
                <a16:creationId xmlns:a16="http://schemas.microsoft.com/office/drawing/2014/main" id="{8A5B00F1-9F57-4337-BEFC-2F29A11186BE}"/>
              </a:ext>
            </a:extLst>
          </p:cNvPr>
          <p:cNvCxnSpPr>
            <a:cxnSpLocks/>
            <a:stCxn id="89" idx="2"/>
            <a:endCxn id="51" idx="0"/>
          </p:cNvCxnSpPr>
          <p:nvPr/>
        </p:nvCxnSpPr>
        <p:spPr>
          <a:xfrm>
            <a:off x="1504143" y="5769525"/>
            <a:ext cx="0" cy="12748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45">
            <a:extLst>
              <a:ext uri="{FF2B5EF4-FFF2-40B4-BE49-F238E27FC236}">
                <a16:creationId xmlns:a16="http://schemas.microsoft.com/office/drawing/2014/main" id="{273BA85B-01B1-41DF-A76A-CBFFBB96E692}"/>
              </a:ext>
            </a:extLst>
          </p:cNvPr>
          <p:cNvCxnSpPr>
            <a:cxnSpLocks/>
            <a:stCxn id="91" idx="2"/>
            <a:endCxn id="60" idx="0"/>
          </p:cNvCxnSpPr>
          <p:nvPr/>
        </p:nvCxnSpPr>
        <p:spPr>
          <a:xfrm flipH="1">
            <a:off x="6049369" y="5769525"/>
            <a:ext cx="3089" cy="12748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20">
            <a:extLst>
              <a:ext uri="{FF2B5EF4-FFF2-40B4-BE49-F238E27FC236}">
                <a16:creationId xmlns:a16="http://schemas.microsoft.com/office/drawing/2014/main" id="{44A41484-DB70-4737-93EF-A9F65551DFB9}"/>
              </a:ext>
            </a:extLst>
          </p:cNvPr>
          <p:cNvSpPr/>
          <p:nvPr/>
        </p:nvSpPr>
        <p:spPr>
          <a:xfrm>
            <a:off x="3960995" y="5897008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cxnSp>
        <p:nvCxnSpPr>
          <p:cNvPr id="64" name="꺾인 연결선 45">
            <a:extLst>
              <a:ext uri="{FF2B5EF4-FFF2-40B4-BE49-F238E27FC236}">
                <a16:creationId xmlns:a16="http://schemas.microsoft.com/office/drawing/2014/main" id="{F8F5F787-F615-450C-BBAA-EEB70AD0896C}"/>
              </a:ext>
            </a:extLst>
          </p:cNvPr>
          <p:cNvCxnSpPr>
            <a:cxnSpLocks/>
            <a:stCxn id="78" idx="2"/>
            <a:endCxn id="63" idx="0"/>
          </p:cNvCxnSpPr>
          <p:nvPr/>
        </p:nvCxnSpPr>
        <p:spPr>
          <a:xfrm>
            <a:off x="4460849" y="5765405"/>
            <a:ext cx="3076" cy="13160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A1254AF-D687-4352-AB03-94A145231070}"/>
              </a:ext>
            </a:extLst>
          </p:cNvPr>
          <p:cNvSpPr/>
          <p:nvPr/>
        </p:nvSpPr>
        <p:spPr>
          <a:xfrm>
            <a:off x="1605904" y="212113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9" name="꺾인 연결선 45">
            <a:extLst>
              <a:ext uri="{FF2B5EF4-FFF2-40B4-BE49-F238E27FC236}">
                <a16:creationId xmlns:a16="http://schemas.microsoft.com/office/drawing/2014/main" id="{C6FF937F-69D8-4B6D-923F-51522E3D02E9}"/>
              </a:ext>
            </a:extLst>
          </p:cNvPr>
          <p:cNvCxnSpPr>
            <a:cxnSpLocks/>
            <a:stCxn id="65" idx="2"/>
            <a:endCxn id="75" idx="0"/>
          </p:cNvCxnSpPr>
          <p:nvPr/>
        </p:nvCxnSpPr>
        <p:spPr>
          <a:xfrm rot="5400000">
            <a:off x="1690282" y="2470632"/>
            <a:ext cx="202729" cy="64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40304E-BBCA-4B1E-811F-2CCFE2454D6E}"/>
              </a:ext>
            </a:extLst>
          </p:cNvPr>
          <p:cNvSpPr/>
          <p:nvPr/>
        </p:nvSpPr>
        <p:spPr>
          <a:xfrm>
            <a:off x="3286054" y="212820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꺾인 연결선 45">
            <a:extLst>
              <a:ext uri="{FF2B5EF4-FFF2-40B4-BE49-F238E27FC236}">
                <a16:creationId xmlns:a16="http://schemas.microsoft.com/office/drawing/2014/main" id="{1B0A108A-C2A8-477F-A2E0-6C3447E08908}"/>
              </a:ext>
            </a:extLst>
          </p:cNvPr>
          <p:cNvCxnSpPr>
            <a:cxnSpLocks/>
            <a:stCxn id="76" idx="2"/>
            <a:endCxn id="56" idx="0"/>
          </p:cNvCxnSpPr>
          <p:nvPr/>
        </p:nvCxnSpPr>
        <p:spPr>
          <a:xfrm rot="16200000" flipH="1">
            <a:off x="3377182" y="2477381"/>
            <a:ext cx="195661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D8590C-8F29-47B7-A0FB-D68FB76DF4C8}"/>
              </a:ext>
            </a:extLst>
          </p:cNvPr>
          <p:cNvSpPr/>
          <p:nvPr/>
        </p:nvSpPr>
        <p:spPr>
          <a:xfrm>
            <a:off x="5390789" y="216095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1" name="꺾인 연결선 45">
            <a:extLst>
              <a:ext uri="{FF2B5EF4-FFF2-40B4-BE49-F238E27FC236}">
                <a16:creationId xmlns:a16="http://schemas.microsoft.com/office/drawing/2014/main" id="{B9664FAD-4265-4542-9D2A-4DE59EDB7F34}"/>
              </a:ext>
            </a:extLst>
          </p:cNvPr>
          <p:cNvCxnSpPr>
            <a:cxnSpLocks/>
            <a:stCxn id="80" idx="2"/>
            <a:endCxn id="74" idx="0"/>
          </p:cNvCxnSpPr>
          <p:nvPr/>
        </p:nvCxnSpPr>
        <p:spPr>
          <a:xfrm rot="16200000" flipH="1">
            <a:off x="5498290" y="2493754"/>
            <a:ext cx="16291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4303721-8A4F-4C4C-908D-82AD8BEED95D}"/>
              </a:ext>
            </a:extLst>
          </p:cNvPr>
          <p:cNvSpPr/>
          <p:nvPr/>
        </p:nvSpPr>
        <p:spPr>
          <a:xfrm>
            <a:off x="6848671" y="3407958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3" name="꺾인 연결선 45">
            <a:extLst>
              <a:ext uri="{FF2B5EF4-FFF2-40B4-BE49-F238E27FC236}">
                <a16:creationId xmlns:a16="http://schemas.microsoft.com/office/drawing/2014/main" id="{B74A3074-E7B5-4BA4-839B-88B9EDD64055}"/>
              </a:ext>
            </a:extLst>
          </p:cNvPr>
          <p:cNvCxnSpPr>
            <a:cxnSpLocks/>
            <a:stCxn id="82" idx="2"/>
            <a:endCxn id="68" idx="3"/>
          </p:cNvCxnSpPr>
          <p:nvPr/>
        </p:nvCxnSpPr>
        <p:spPr>
          <a:xfrm rot="5400000">
            <a:off x="6751842" y="3553807"/>
            <a:ext cx="96503" cy="40968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6E96835-8FA5-41C9-88CE-3534F26FB589}"/>
              </a:ext>
            </a:extLst>
          </p:cNvPr>
          <p:cNvSpPr/>
          <p:nvPr/>
        </p:nvSpPr>
        <p:spPr>
          <a:xfrm>
            <a:off x="6880277" y="486520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1866E4FF-B8CD-475E-B2DC-ADAD5DD05F3F}"/>
              </a:ext>
            </a:extLst>
          </p:cNvPr>
          <p:cNvCxnSpPr>
            <a:cxnSpLocks/>
            <a:stCxn id="84" idx="0"/>
            <a:endCxn id="71" idx="3"/>
          </p:cNvCxnSpPr>
          <p:nvPr/>
        </p:nvCxnSpPr>
        <p:spPr>
          <a:xfrm rot="16200000" flipV="1">
            <a:off x="6668047" y="4464011"/>
            <a:ext cx="337721" cy="46465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312B05-51FB-43BA-A9B0-C6317FD12C89}"/>
              </a:ext>
            </a:extLst>
          </p:cNvPr>
          <p:cNvSpPr/>
          <p:nvPr/>
        </p:nvSpPr>
        <p:spPr>
          <a:xfrm>
            <a:off x="398679" y="306279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DD45B8-0CB2-43D4-8380-5B76D075E16E}"/>
              </a:ext>
            </a:extLst>
          </p:cNvPr>
          <p:cNvSpPr/>
          <p:nvPr/>
        </p:nvSpPr>
        <p:spPr>
          <a:xfrm>
            <a:off x="433660" y="3647897"/>
            <a:ext cx="307952" cy="2517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34A4807-53DC-444A-A30E-F403AD936494}"/>
              </a:ext>
            </a:extLst>
          </p:cNvPr>
          <p:cNvSpPr/>
          <p:nvPr/>
        </p:nvSpPr>
        <p:spPr>
          <a:xfrm>
            <a:off x="1995442" y="620544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0" name="꺾인 연결선 45">
            <a:extLst>
              <a:ext uri="{FF2B5EF4-FFF2-40B4-BE49-F238E27FC236}">
                <a16:creationId xmlns:a16="http://schemas.microsoft.com/office/drawing/2014/main" id="{F78C394F-5CD4-4E7D-8848-26599C2287CE}"/>
              </a:ext>
            </a:extLst>
          </p:cNvPr>
          <p:cNvCxnSpPr>
            <a:cxnSpLocks/>
            <a:stCxn id="86" idx="2"/>
            <a:endCxn id="79" idx="1"/>
          </p:cNvCxnSpPr>
          <p:nvPr/>
        </p:nvCxnSpPr>
        <p:spPr>
          <a:xfrm rot="16200000" flipH="1">
            <a:off x="768166" y="3133613"/>
            <a:ext cx="247790" cy="60884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45">
            <a:extLst>
              <a:ext uri="{FF2B5EF4-FFF2-40B4-BE49-F238E27FC236}">
                <a16:creationId xmlns:a16="http://schemas.microsoft.com/office/drawing/2014/main" id="{6783A5B0-AECB-4DB4-ADEF-3EAC57718BDB}"/>
              </a:ext>
            </a:extLst>
          </p:cNvPr>
          <p:cNvCxnSpPr>
            <a:cxnSpLocks/>
            <a:stCxn id="87" idx="2"/>
            <a:endCxn id="67" idx="1"/>
          </p:cNvCxnSpPr>
          <p:nvPr/>
        </p:nvCxnSpPr>
        <p:spPr>
          <a:xfrm rot="16200000" flipH="1">
            <a:off x="472599" y="4014733"/>
            <a:ext cx="805455" cy="5753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45">
            <a:extLst>
              <a:ext uri="{FF2B5EF4-FFF2-40B4-BE49-F238E27FC236}">
                <a16:creationId xmlns:a16="http://schemas.microsoft.com/office/drawing/2014/main" id="{FF9B84D4-A798-42EC-92DF-C74DC040D15E}"/>
              </a:ext>
            </a:extLst>
          </p:cNvPr>
          <p:cNvCxnSpPr>
            <a:cxnSpLocks/>
            <a:stCxn id="88" idx="1"/>
            <a:endCxn id="51" idx="2"/>
          </p:cNvCxnSpPr>
          <p:nvPr/>
        </p:nvCxnSpPr>
        <p:spPr>
          <a:xfrm rot="10800000">
            <a:off x="1504144" y="6113008"/>
            <a:ext cx="491299" cy="21811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1CD1E1-93F0-48F1-A0B0-24158E9A4D25}"/>
              </a:ext>
            </a:extLst>
          </p:cNvPr>
          <p:cNvSpPr/>
          <p:nvPr/>
        </p:nvSpPr>
        <p:spPr>
          <a:xfrm>
            <a:off x="5070306" y="623438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FD01EF5B-CC53-4B4C-9E55-AF619B8E3778}"/>
              </a:ext>
            </a:extLst>
          </p:cNvPr>
          <p:cNvCxnSpPr>
            <a:cxnSpLocks/>
            <a:stCxn id="94" idx="1"/>
            <a:endCxn id="63" idx="2"/>
          </p:cNvCxnSpPr>
          <p:nvPr/>
        </p:nvCxnSpPr>
        <p:spPr>
          <a:xfrm rot="10800000">
            <a:off x="4463926" y="6113009"/>
            <a:ext cx="606381" cy="24705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C1120B34-CCC7-48FC-916C-2BE2E7E2B911}"/>
              </a:ext>
            </a:extLst>
          </p:cNvPr>
          <p:cNvCxnSpPr>
            <a:cxnSpLocks/>
            <a:stCxn id="84" idx="1"/>
            <a:endCxn id="73" idx="2"/>
          </p:cNvCxnSpPr>
          <p:nvPr/>
        </p:nvCxnSpPr>
        <p:spPr>
          <a:xfrm rot="10800000">
            <a:off x="5423927" y="4721789"/>
            <a:ext cx="1456350" cy="26908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8E76F1F2-BB69-44BC-B46D-4756504CDDE2}"/>
              </a:ext>
            </a:extLst>
          </p:cNvPr>
          <p:cNvCxnSpPr>
            <a:cxnSpLocks/>
            <a:stCxn id="84" idx="1"/>
            <a:endCxn id="70" idx="2"/>
          </p:cNvCxnSpPr>
          <p:nvPr/>
        </p:nvCxnSpPr>
        <p:spPr>
          <a:xfrm rot="10800000">
            <a:off x="4707845" y="4731419"/>
            <a:ext cx="2172433" cy="25945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45">
            <a:extLst>
              <a:ext uri="{FF2B5EF4-FFF2-40B4-BE49-F238E27FC236}">
                <a16:creationId xmlns:a16="http://schemas.microsoft.com/office/drawing/2014/main" id="{4441CB86-C7EB-478D-9104-A0E65065114F}"/>
              </a:ext>
            </a:extLst>
          </p:cNvPr>
          <p:cNvCxnSpPr>
            <a:cxnSpLocks/>
            <a:stCxn id="84" idx="1"/>
            <a:endCxn id="72" idx="2"/>
          </p:cNvCxnSpPr>
          <p:nvPr/>
        </p:nvCxnSpPr>
        <p:spPr>
          <a:xfrm rot="10800000">
            <a:off x="4003545" y="4732045"/>
            <a:ext cx="2876733" cy="25882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45">
            <a:extLst>
              <a:ext uri="{FF2B5EF4-FFF2-40B4-BE49-F238E27FC236}">
                <a16:creationId xmlns:a16="http://schemas.microsoft.com/office/drawing/2014/main" id="{13B7CD17-7424-4B69-8C9E-69611909D49F}"/>
              </a:ext>
            </a:extLst>
          </p:cNvPr>
          <p:cNvCxnSpPr>
            <a:cxnSpLocks/>
            <a:stCxn id="94" idx="3"/>
            <a:endCxn id="60" idx="2"/>
          </p:cNvCxnSpPr>
          <p:nvPr/>
        </p:nvCxnSpPr>
        <p:spPr>
          <a:xfrm flipV="1">
            <a:off x="5448222" y="6113008"/>
            <a:ext cx="601147" cy="24705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45">
            <a:extLst>
              <a:ext uri="{FF2B5EF4-FFF2-40B4-BE49-F238E27FC236}">
                <a16:creationId xmlns:a16="http://schemas.microsoft.com/office/drawing/2014/main" id="{EA7E7735-3407-4F3E-98D0-9BEBE97C1F52}"/>
              </a:ext>
            </a:extLst>
          </p:cNvPr>
          <p:cNvCxnSpPr>
            <a:cxnSpLocks/>
            <a:stCxn id="87" idx="2"/>
            <a:endCxn id="66" idx="1"/>
          </p:cNvCxnSpPr>
          <p:nvPr/>
        </p:nvCxnSpPr>
        <p:spPr>
          <a:xfrm rot="16200000" flipH="1">
            <a:off x="640101" y="3847231"/>
            <a:ext cx="470450" cy="5753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45">
            <a:extLst>
              <a:ext uri="{FF2B5EF4-FFF2-40B4-BE49-F238E27FC236}">
                <a16:creationId xmlns:a16="http://schemas.microsoft.com/office/drawing/2014/main" id="{5B81583C-9D32-4E9E-A947-9A992146D11E}"/>
              </a:ext>
            </a:extLst>
          </p:cNvPr>
          <p:cNvCxnSpPr>
            <a:cxnSpLocks/>
            <a:stCxn id="87" idx="2"/>
            <a:endCxn id="54" idx="1"/>
          </p:cNvCxnSpPr>
          <p:nvPr/>
        </p:nvCxnSpPr>
        <p:spPr>
          <a:xfrm rot="16200000" flipH="1">
            <a:off x="807603" y="3679729"/>
            <a:ext cx="135446" cy="5753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7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B70D678-C160-4097-AECF-79929A4ABD66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630570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6C0CB13-87F5-4C4A-9B9D-C467CE1267EE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203" idx="0"/>
            <a:endCxn id="211" idx="1"/>
          </p:cNvCxnSpPr>
          <p:nvPr/>
        </p:nvCxnSpPr>
        <p:spPr>
          <a:xfrm rot="5400000" flipH="1" flipV="1">
            <a:off x="1230780" y="2145095"/>
            <a:ext cx="500606" cy="26039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E30A8F0-F254-4654-A157-AF0D61030360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1787812-9063-4D07-AFFD-8CEFC58FEB0C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3F16D8EB-E381-4FCC-8374-AFA29BB6B881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291187-6F44-402E-AE90-0B615C5DE3D1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8" name="이등변 삼각형 267">
            <a:extLst>
              <a:ext uri="{FF2B5EF4-FFF2-40B4-BE49-F238E27FC236}">
                <a16:creationId xmlns:a16="http://schemas.microsoft.com/office/drawing/2014/main" id="{9C577569-3014-456E-9D54-E8B09EB5C70C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9CE1E741-9480-4FEA-857C-8CAB924305FD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94C340B-C6E7-4CB6-9487-5D6469376BCF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31" name="모서리가 둥근 직사각형 20">
            <a:extLst>
              <a:ext uri="{FF2B5EF4-FFF2-40B4-BE49-F238E27FC236}">
                <a16:creationId xmlns:a16="http://schemas.microsoft.com/office/drawing/2014/main" id="{0C16C55C-8B0C-48D3-A00D-D807B45C5FC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C251878-79CF-497E-9A6A-0FD283C33454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6252C7F-C4A4-4B9D-8401-8D77619827DD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37" name="모서리가 둥근 직사각형 23">
            <a:extLst>
              <a:ext uri="{FF2B5EF4-FFF2-40B4-BE49-F238E27FC236}">
                <a16:creationId xmlns:a16="http://schemas.microsoft.com/office/drawing/2014/main" id="{64AB2AEC-FF91-4146-8F63-CFFB06DC51A8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010A689-4A83-4CC8-8200-BABBF0A46006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86726CE-86F9-4516-A00C-F4ABA054B4F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0680E8-3BDA-4E25-8F68-62CA5F35B7C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4593936-AF43-491F-A7ED-F60AE8802D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54EA489-1E08-4B56-A77E-95E3E81D5FC0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CCCD5D8-FD95-42E6-8C58-F891F7522ADB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52" name="Google Shape;551;p46">
            <a:extLst>
              <a:ext uri="{FF2B5EF4-FFF2-40B4-BE49-F238E27FC236}">
                <a16:creationId xmlns:a16="http://schemas.microsoft.com/office/drawing/2014/main" id="{888F8C8D-66E1-4B38-A23B-968239501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648224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터치한 탭에 따라 하단 박스의 내용이 변경됨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 개수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캐릭터나 장비를 얼마나 수집 했는지 노출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필터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스피너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그리드 리스트의 정렬 방식 설정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그리드 리스트 내용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선택한 고정 탭에 따라 버튼 내용이 달라짐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다음 페이지에서 상세 내용 설명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59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고정 탭과 그리드 리스트에 들어갈 내용은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문서의 다음 페이지 에서 해당 버튼만 따로 설명함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장비에 공통으로 사용 되는 와이어 프레임만 설명함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콘텐츠에 플레이 하기 전 캐릭터나 장비를 편집 할 때도 해당 페이지를 이용하므로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좌측 상단에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‘</a:t>
                      </a:r>
                      <a:r>
                        <a:rPr lang="ko-KR" altLang="en-US" sz="1100" b="1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뒤로가기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’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두고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어느 페이지에서 해당 페이지로 왔는지 따라 이동하는 페이지가 다름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CDC3310-AD62-4AFE-AD18-77C7BB37A396}"/>
              </a:ext>
            </a:extLst>
          </p:cNvPr>
          <p:cNvSpPr/>
          <p:nvPr/>
        </p:nvSpPr>
        <p:spPr>
          <a:xfrm>
            <a:off x="1611280" y="1898272"/>
            <a:ext cx="3862178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페이지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별 준비 페이지로 이동함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ECA3D1-0F33-4699-9EBC-82327C396649}"/>
              </a:ext>
            </a:extLst>
          </p:cNvPr>
          <p:cNvSpPr/>
          <p:nvPr/>
        </p:nvSpPr>
        <p:spPr>
          <a:xfrm>
            <a:off x="2075002" y="264584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꺾인 연결선 45">
            <a:extLst>
              <a:ext uri="{FF2B5EF4-FFF2-40B4-BE49-F238E27FC236}">
                <a16:creationId xmlns:a16="http://schemas.microsoft.com/office/drawing/2014/main" id="{A840F682-62C4-4DD6-A9F1-B8C1DED4B8A2}"/>
              </a:ext>
            </a:extLst>
          </p:cNvPr>
          <p:cNvCxnSpPr>
            <a:cxnSpLocks/>
            <a:stCxn id="126" idx="2"/>
            <a:endCxn id="265" idx="3"/>
          </p:cNvCxnSpPr>
          <p:nvPr/>
        </p:nvCxnSpPr>
        <p:spPr>
          <a:xfrm rot="5400000">
            <a:off x="2033784" y="2938411"/>
            <a:ext cx="271395" cy="18895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94A8291-3AD8-4057-9ED8-FB6B9DFB5CC9}"/>
              </a:ext>
            </a:extLst>
          </p:cNvPr>
          <p:cNvSpPr/>
          <p:nvPr/>
        </p:nvSpPr>
        <p:spPr>
          <a:xfrm>
            <a:off x="4678855" y="304174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꺾인 연결선 45">
            <a:extLst>
              <a:ext uri="{FF2B5EF4-FFF2-40B4-BE49-F238E27FC236}">
                <a16:creationId xmlns:a16="http://schemas.microsoft.com/office/drawing/2014/main" id="{5010F560-04CC-448A-B670-669F792B08C1}"/>
              </a:ext>
            </a:extLst>
          </p:cNvPr>
          <p:cNvCxnSpPr>
            <a:cxnSpLocks/>
            <a:stCxn id="128" idx="2"/>
            <a:endCxn id="372" idx="3"/>
          </p:cNvCxnSpPr>
          <p:nvPr/>
        </p:nvCxnSpPr>
        <p:spPr>
          <a:xfrm rot="5400000">
            <a:off x="4660149" y="3243521"/>
            <a:ext cx="158097" cy="25723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90DB90-B10B-416F-86F1-7246FE05E394}"/>
              </a:ext>
            </a:extLst>
          </p:cNvPr>
          <p:cNvSpPr/>
          <p:nvPr/>
        </p:nvSpPr>
        <p:spPr>
          <a:xfrm>
            <a:off x="6904767" y="303289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7" name="꺾인 연결선 45">
            <a:extLst>
              <a:ext uri="{FF2B5EF4-FFF2-40B4-BE49-F238E27FC236}">
                <a16:creationId xmlns:a16="http://schemas.microsoft.com/office/drawing/2014/main" id="{0D2328CB-ED99-4411-85B1-688A0A35042A}"/>
              </a:ext>
            </a:extLst>
          </p:cNvPr>
          <p:cNvCxnSpPr>
            <a:cxnSpLocks/>
            <a:stCxn id="145" idx="2"/>
            <a:endCxn id="266" idx="3"/>
          </p:cNvCxnSpPr>
          <p:nvPr/>
        </p:nvCxnSpPr>
        <p:spPr>
          <a:xfrm rot="5400000">
            <a:off x="6823597" y="3185302"/>
            <a:ext cx="171195" cy="36906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47995EF-7027-46D8-B729-35CFCA54DFF6}"/>
              </a:ext>
            </a:extLst>
          </p:cNvPr>
          <p:cNvSpPr/>
          <p:nvPr/>
        </p:nvSpPr>
        <p:spPr>
          <a:xfrm>
            <a:off x="6096000" y="6058129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꺾인 연결선 45">
            <a:extLst>
              <a:ext uri="{FF2B5EF4-FFF2-40B4-BE49-F238E27FC236}">
                <a16:creationId xmlns:a16="http://schemas.microsoft.com/office/drawing/2014/main" id="{8389FA36-2D1B-463B-AE2C-998DBFF74567}"/>
              </a:ext>
            </a:extLst>
          </p:cNvPr>
          <p:cNvCxnSpPr>
            <a:cxnSpLocks/>
            <a:stCxn id="148" idx="0"/>
            <a:endCxn id="169" idx="2"/>
          </p:cNvCxnSpPr>
          <p:nvPr/>
        </p:nvCxnSpPr>
        <p:spPr>
          <a:xfrm rot="16200000" flipV="1">
            <a:off x="5898557" y="5704424"/>
            <a:ext cx="470150" cy="2372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45">
            <a:extLst>
              <a:ext uri="{FF2B5EF4-FFF2-40B4-BE49-F238E27FC236}">
                <a16:creationId xmlns:a16="http://schemas.microsoft.com/office/drawing/2014/main" id="{672F9CC3-EBB2-4E4A-A616-B5488B4541F4}"/>
              </a:ext>
            </a:extLst>
          </p:cNvPr>
          <p:cNvCxnSpPr>
            <a:cxnSpLocks/>
            <a:stCxn id="126" idx="3"/>
            <a:endCxn id="267" idx="3"/>
          </p:cNvCxnSpPr>
          <p:nvPr/>
        </p:nvCxnSpPr>
        <p:spPr>
          <a:xfrm>
            <a:off x="2452918" y="2771520"/>
            <a:ext cx="834338" cy="395896"/>
          </a:xfrm>
          <a:prstGeom prst="bentConnector3">
            <a:avLst>
              <a:gd name="adj1" fmla="val 127399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11DB127-7878-44F0-92B7-15364324F9D7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5773EA4-3120-4CB8-BD38-22A797E94EFE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B71774B-D715-448A-BBC9-AF4DEDDF8B9F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D545299-8CCD-422B-89B0-4A5081DC58DA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39247B7-89F4-4B89-89D5-14848E08C8CD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63496DD-9599-4BD8-8A91-2A7AA07AD6F1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5BC28A6-A198-4CCE-BDFE-8AB3F53BC0CE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769B8BC-E41B-47E1-9DC1-D39D47C22FF1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5B38D0E-ADEE-4B69-A848-EEF5E86B8AEC}"/>
              </a:ext>
            </a:extLst>
          </p:cNvPr>
          <p:cNvSpPr/>
          <p:nvPr/>
        </p:nvSpPr>
        <p:spPr>
          <a:xfrm>
            <a:off x="5693951" y="3524111"/>
            <a:ext cx="1030712" cy="4078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class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76E21B9-AEA2-4B94-9A88-FF6A43D6B341}"/>
              </a:ext>
            </a:extLst>
          </p:cNvPr>
          <p:cNvSpPr/>
          <p:nvPr/>
        </p:nvSpPr>
        <p:spPr>
          <a:xfrm>
            <a:off x="5693951" y="3919535"/>
            <a:ext cx="1030712" cy="4078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level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F7C10A5-CA21-4C9E-BF3D-E8FF6E88DD3D}"/>
              </a:ext>
            </a:extLst>
          </p:cNvPr>
          <p:cNvSpPr/>
          <p:nvPr/>
        </p:nvSpPr>
        <p:spPr>
          <a:xfrm>
            <a:off x="5693951" y="4317886"/>
            <a:ext cx="1030712" cy="4078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name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357D6CA-37B7-4AD2-85CE-4BE18573F338}"/>
              </a:ext>
            </a:extLst>
          </p:cNvPr>
          <p:cNvSpPr/>
          <p:nvPr/>
        </p:nvSpPr>
        <p:spPr>
          <a:xfrm>
            <a:off x="5693951" y="4713310"/>
            <a:ext cx="1030712" cy="4078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grade</a:t>
            </a:r>
          </a:p>
        </p:txBody>
      </p:sp>
      <p:cxnSp>
        <p:nvCxnSpPr>
          <p:cNvPr id="178" name="꺾인 연결선 45">
            <a:extLst>
              <a:ext uri="{FF2B5EF4-FFF2-40B4-BE49-F238E27FC236}">
                <a16:creationId xmlns:a16="http://schemas.microsoft.com/office/drawing/2014/main" id="{B261BD4F-9365-471A-8496-5E4F293CBBA6}"/>
              </a:ext>
            </a:extLst>
          </p:cNvPr>
          <p:cNvCxnSpPr>
            <a:cxnSpLocks/>
            <a:stCxn id="148" idx="0"/>
            <a:endCxn id="170" idx="2"/>
          </p:cNvCxnSpPr>
          <p:nvPr/>
        </p:nvCxnSpPr>
        <p:spPr>
          <a:xfrm rot="16200000" flipV="1">
            <a:off x="5186726" y="4992592"/>
            <a:ext cx="470150" cy="166092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45">
            <a:extLst>
              <a:ext uri="{FF2B5EF4-FFF2-40B4-BE49-F238E27FC236}">
                <a16:creationId xmlns:a16="http://schemas.microsoft.com/office/drawing/2014/main" id="{7F3AE1CA-B75C-4C68-9125-BC72B2297AB2}"/>
              </a:ext>
            </a:extLst>
          </p:cNvPr>
          <p:cNvCxnSpPr>
            <a:cxnSpLocks/>
            <a:stCxn id="148" idx="0"/>
            <a:endCxn id="172" idx="2"/>
          </p:cNvCxnSpPr>
          <p:nvPr/>
        </p:nvCxnSpPr>
        <p:spPr>
          <a:xfrm rot="16200000" flipV="1">
            <a:off x="4474894" y="4280761"/>
            <a:ext cx="470150" cy="3084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45">
            <a:extLst>
              <a:ext uri="{FF2B5EF4-FFF2-40B4-BE49-F238E27FC236}">
                <a16:creationId xmlns:a16="http://schemas.microsoft.com/office/drawing/2014/main" id="{1C5E4AE1-F486-4C3E-AFC3-CD7443529E9E}"/>
              </a:ext>
            </a:extLst>
          </p:cNvPr>
          <p:cNvCxnSpPr>
            <a:cxnSpLocks/>
            <a:stCxn id="148" idx="0"/>
            <a:endCxn id="171" idx="2"/>
          </p:cNvCxnSpPr>
          <p:nvPr/>
        </p:nvCxnSpPr>
        <p:spPr>
          <a:xfrm rot="16200000" flipV="1">
            <a:off x="3763063" y="3568929"/>
            <a:ext cx="470150" cy="45082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D1F0337-7770-40DC-9500-A1F6C0A2C9FC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5A654D6-3264-42B4-92F3-4591D60B93F2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717C793-03ED-48C0-9550-1AF313257446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6855828-45FD-4DC8-8843-DAF6D98547B9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C4946A6-12BC-4BF3-A3A2-919FB427AE94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84BA0EB-33C8-4333-ABFA-C61F010B7AC2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4A7BBDFE-302F-4E31-A4C1-B73365D3A3D3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DD9C4A9-7B9A-416D-A09C-6081A9D08082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0535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8C552-1100-49DA-A815-2723907AFD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1488" y="5291138"/>
            <a:ext cx="11720512" cy="995362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기획 중인 게임의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기획 하여 협업에 적합한 문서로 남기기 위해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구성을 분석하여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기획의도를 반영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실제작에 필요한 설명을 잘하자 하자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24AEB2E-DF28-462D-A90E-8E0BE8F14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4977" y="334986"/>
            <a:ext cx="10515600" cy="57626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작성 의도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7C527-32AD-414D-98DC-540A6551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03730"/>
              </p:ext>
            </p:extLst>
          </p:nvPr>
        </p:nvGraphicFramePr>
        <p:xfrm>
          <a:off x="474977" y="1146074"/>
          <a:ext cx="11242047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1227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03829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070134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831201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509907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FE00369-7ECD-4BE1-9C5F-59C59152F3C7}"/>
              </a:ext>
            </a:extLst>
          </p:cNvPr>
          <p:cNvGrpSpPr>
            <a:grpSpLocks noChangeAspect="1"/>
          </p:cNvGrpSpPr>
          <p:nvPr/>
        </p:nvGrpSpPr>
        <p:grpSpPr>
          <a:xfrm>
            <a:off x="467360" y="1580767"/>
            <a:ext cx="3967669" cy="2650058"/>
            <a:chOff x="217169" y="2702596"/>
            <a:chExt cx="4104774" cy="27416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416F7EE-ACAB-4DD2-84CF-264196F9D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6F9DBA-2427-4B07-975E-9F00C899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8" name="내용 개체 틀 4">
              <a:extLst>
                <a:ext uri="{FF2B5EF4-FFF2-40B4-BE49-F238E27FC236}">
                  <a16:creationId xmlns:a16="http://schemas.microsoft.com/office/drawing/2014/main" id="{B95E12D6-F547-4ABF-8CD7-D28EC0BA0EC6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몬스터와 장애물을 피하는 러닝 구간</a:t>
              </a:r>
              <a:endParaRPr lang="en-US" altLang="ko-KR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FBC506-FA4F-4BA5-90B6-3C99F6590033}"/>
              </a:ext>
            </a:extLst>
          </p:cNvPr>
          <p:cNvGrpSpPr>
            <a:grpSpLocks noChangeAspect="1"/>
          </p:cNvGrpSpPr>
          <p:nvPr/>
        </p:nvGrpSpPr>
        <p:grpSpPr>
          <a:xfrm>
            <a:off x="4601060" y="1601087"/>
            <a:ext cx="4026103" cy="2625407"/>
            <a:chOff x="4461939" y="2720016"/>
            <a:chExt cx="4165226" cy="271612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8BEEC63-6E63-4D0B-9AAB-E5035DA0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DFC0F5-8BA6-4EC6-839B-8AADCD8DB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2" name="내용 개체 틀 4">
              <a:extLst>
                <a:ext uri="{FF2B5EF4-FFF2-40B4-BE49-F238E27FC236}">
                  <a16:creationId xmlns:a16="http://schemas.microsoft.com/office/drawing/2014/main" id="{EF5F98EC-3C98-4A6C-84D5-05630C070BFE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23795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보스와 전투하는 전투 구간으로 스테이지 구성</a:t>
              </a:r>
              <a:r>
                <a:rPr lang="en-US" altLang="ko-KR" dirty="0">
                  <a:latin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12831D4-690C-469E-9ED8-D16590C98F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7" y="2205829"/>
            <a:ext cx="905773" cy="1896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B65ED7-979A-4005-B8AF-ACB922807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2277510"/>
            <a:ext cx="1076510" cy="171994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8D1C0810-C7B5-469C-A3F7-00423BCC3CA9}"/>
              </a:ext>
            </a:extLst>
          </p:cNvPr>
          <p:cNvSpPr txBox="1">
            <a:spLocks/>
          </p:cNvSpPr>
          <p:nvPr/>
        </p:nvSpPr>
        <p:spPr>
          <a:xfrm>
            <a:off x="8774338" y="4303508"/>
            <a:ext cx="2957920" cy="9737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다양한 외형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능력치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스킬을 가진 캐릭터를 수집 하고 성장 시키는 재미를 통해 게임의 지속력 확보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E579E670-4010-41DE-9011-2A42DDF938D8}"/>
              </a:ext>
            </a:extLst>
          </p:cNvPr>
          <p:cNvSpPr txBox="1">
            <a:spLocks/>
          </p:cNvSpPr>
          <p:nvPr/>
        </p:nvSpPr>
        <p:spPr>
          <a:xfrm>
            <a:off x="474977" y="4230826"/>
            <a:ext cx="8145051" cy="104640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스테이지를 두 구간으로 구분 하여 러닝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전투의 각각의 경험에 집중 할 수 있게 기획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러닝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점프와 공격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</a:rPr>
              <a:t>단순한 조작으로 전투 구간에 도움이 되는 아이템을 획득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전투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보스와 </a:t>
            </a:r>
            <a:r>
              <a:rPr lang="en-US" altLang="ko-KR" sz="1200" dirty="0">
                <a:latin typeface="맑은 고딕" panose="020B0503020000020004" pitchFamily="50" charset="-127"/>
              </a:rPr>
              <a:t>1:1. </a:t>
            </a:r>
            <a:r>
              <a:rPr lang="ko-KR" altLang="en-US" sz="1200" dirty="0">
                <a:latin typeface="맑은 고딕" panose="020B0503020000020004" pitchFamily="50" charset="-127"/>
              </a:rPr>
              <a:t>기존 </a:t>
            </a:r>
            <a:r>
              <a:rPr lang="en-US" altLang="ko-KR" sz="1200" dirty="0">
                <a:latin typeface="맑은 고딕" panose="020B0503020000020004" pitchFamily="50" charset="-127"/>
              </a:rPr>
              <a:t>RPG</a:t>
            </a:r>
            <a:r>
              <a:rPr lang="ko-KR" altLang="en-US" sz="1200" dirty="0">
                <a:latin typeface="맑은 고딕" panose="020B0503020000020004" pitchFamily="50" charset="-127"/>
              </a:rPr>
              <a:t>에서 보스의 행동 관찰하고 대응 하는 경험을 방어와 공격 두 가지 조작으로 전달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86A6E18A-7051-4171-B7D2-A9A845896C00}"/>
              </a:ext>
            </a:extLst>
          </p:cNvPr>
          <p:cNvSpPr txBox="1">
            <a:spLocks/>
          </p:cNvSpPr>
          <p:nvPr/>
        </p:nvSpPr>
        <p:spPr>
          <a:xfrm>
            <a:off x="467361" y="1138085"/>
            <a:ext cx="11257280" cy="413914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E8CE86D-7FF2-4DD2-935F-585E09A869E5}"/>
              </a:ext>
            </a:extLst>
          </p:cNvPr>
          <p:cNvSpPr txBox="1">
            <a:spLocks/>
          </p:cNvSpPr>
          <p:nvPr/>
        </p:nvSpPr>
        <p:spPr>
          <a:xfrm>
            <a:off x="8774338" y="1615249"/>
            <a:ext cx="294268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711167AF-A015-49C7-8C63-B6FE46ADBC23}"/>
              </a:ext>
            </a:extLst>
          </p:cNvPr>
          <p:cNvSpPr txBox="1">
            <a:spLocks/>
          </p:cNvSpPr>
          <p:nvPr/>
        </p:nvSpPr>
        <p:spPr>
          <a:xfrm>
            <a:off x="467360" y="1615248"/>
            <a:ext cx="8152667" cy="26163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19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3ACF8D9-0D41-47E6-A835-BB2B576BD951}"/>
              </a:ext>
            </a:extLst>
          </p:cNvPr>
          <p:cNvSpPr/>
          <p:nvPr/>
        </p:nvSpPr>
        <p:spPr>
          <a:xfrm>
            <a:off x="3839893" y="1977915"/>
            <a:ext cx="3389181" cy="3399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5B443CA-E1D7-42FF-AD22-B5697040E3A1}"/>
              </a:ext>
            </a:extLst>
          </p:cNvPr>
          <p:cNvSpPr/>
          <p:nvPr/>
        </p:nvSpPr>
        <p:spPr>
          <a:xfrm>
            <a:off x="415386" y="1978315"/>
            <a:ext cx="3282891" cy="339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16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5913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48171C-833A-4EAB-8B18-4E856FD73191}"/>
              </a:ext>
            </a:extLst>
          </p:cNvPr>
          <p:cNvGrpSpPr>
            <a:grpSpLocks noChangeAspect="1"/>
          </p:cNvGrpSpPr>
          <p:nvPr/>
        </p:nvGrpSpPr>
        <p:grpSpPr>
          <a:xfrm>
            <a:off x="550750" y="2787779"/>
            <a:ext cx="2887621" cy="1965564"/>
            <a:chOff x="1672203" y="3371784"/>
            <a:chExt cx="1446764" cy="9847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D397BCD-5B73-4984-87DF-F48000DD06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2203" y="3371784"/>
              <a:ext cx="1446764" cy="984792"/>
              <a:chOff x="452284" y="5246585"/>
              <a:chExt cx="1924664" cy="1310092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36AF6E92-B586-4C48-8E6E-5F2442B9D9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b="1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C1D2328-9D3F-4523-A4F4-442E30CFECF3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레벨</a:t>
                </a:r>
                <a:r>
                  <a:rPr lang="en-US" altLang="ko-KR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49592C1F-67AD-4E5B-A791-59561D74620A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전투력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E3605F4A-DD5F-4AC5-A5D5-07D04323C0AA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캐릭터 이름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84B07B0-2D1B-4F9D-88E8-578BFD21725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캐릭터 상반신</a:t>
                </a:r>
                <a:endParaRPr 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4228C7E4-4348-4482-92F2-64BC0042C8DC}"/>
                  </a:ext>
                </a:extLst>
              </p:cNvPr>
              <p:cNvSpPr/>
              <p:nvPr/>
            </p:nvSpPr>
            <p:spPr>
              <a:xfrm>
                <a:off x="452284" y="5248596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직업마크</a:t>
                </a:r>
                <a:endParaRPr 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E9A5DDDE-0B90-49AF-A9BA-4A9DE736F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977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현재 경험치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/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최대 경험치</a:t>
              </a:r>
              <a:endPara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94C340B-C6E7-4CB6-9487-5D6469376BCF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31" name="모서리가 둥근 직사각형 20">
            <a:extLst>
              <a:ext uri="{FF2B5EF4-FFF2-40B4-BE49-F238E27FC236}">
                <a16:creationId xmlns:a16="http://schemas.microsoft.com/office/drawing/2014/main" id="{0C16C55C-8B0C-48D3-A00D-D807B45C5FC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C251878-79CF-497E-9A6A-0FD283C33454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6252C7F-C4A4-4B9D-8401-8D77619827DD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37" name="모서리가 둥근 직사각형 23">
            <a:extLst>
              <a:ext uri="{FF2B5EF4-FFF2-40B4-BE49-F238E27FC236}">
                <a16:creationId xmlns:a16="http://schemas.microsoft.com/office/drawing/2014/main" id="{64AB2AEC-FF91-4146-8F63-CFFB06DC51A8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010A689-4A83-4CC8-8200-BABBF0A46006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86726CE-86F9-4516-A00C-F4ABA054B4F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0680E8-3BDA-4E25-8F68-62CA5F35B7C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4593936-AF43-491F-A7ED-F60AE8802D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54EA489-1E08-4B56-A77E-95E3E81D5FC0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8ECA3D1-0F33-4699-9EBC-82327C396649}"/>
              </a:ext>
            </a:extLst>
          </p:cNvPr>
          <p:cNvSpPr/>
          <p:nvPr/>
        </p:nvSpPr>
        <p:spPr>
          <a:xfrm>
            <a:off x="587647" y="240811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7" name="꺾인 연결선 45">
            <a:extLst>
              <a:ext uri="{FF2B5EF4-FFF2-40B4-BE49-F238E27FC236}">
                <a16:creationId xmlns:a16="http://schemas.microsoft.com/office/drawing/2014/main" id="{A840F682-62C4-4DD6-A9F1-B8C1DED4B8A2}"/>
              </a:ext>
            </a:extLst>
          </p:cNvPr>
          <p:cNvCxnSpPr>
            <a:cxnSpLocks/>
            <a:stCxn id="126" idx="2"/>
            <a:endCxn id="196" idx="0"/>
          </p:cNvCxnSpPr>
          <p:nvPr/>
        </p:nvCxnSpPr>
        <p:spPr>
          <a:xfrm rot="16200000" flipH="1">
            <a:off x="746108" y="2689954"/>
            <a:ext cx="131338" cy="703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94A8291-3AD8-4057-9ED8-FB6B9DFB5CC9}"/>
              </a:ext>
            </a:extLst>
          </p:cNvPr>
          <p:cNvSpPr/>
          <p:nvPr/>
        </p:nvSpPr>
        <p:spPr>
          <a:xfrm>
            <a:off x="1356115" y="240811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꺾인 연결선 45">
            <a:extLst>
              <a:ext uri="{FF2B5EF4-FFF2-40B4-BE49-F238E27FC236}">
                <a16:creationId xmlns:a16="http://schemas.microsoft.com/office/drawing/2014/main" id="{5010F560-04CC-448A-B670-669F792B08C1}"/>
              </a:ext>
            </a:extLst>
          </p:cNvPr>
          <p:cNvCxnSpPr>
            <a:cxnSpLocks/>
            <a:stCxn id="128" idx="2"/>
            <a:endCxn id="183" idx="0"/>
          </p:cNvCxnSpPr>
          <p:nvPr/>
        </p:nvCxnSpPr>
        <p:spPr>
          <a:xfrm rot="5400000">
            <a:off x="1272552" y="2538595"/>
            <a:ext cx="151659" cy="39338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190DB90-B10B-416F-86F1-7246FE05E394}"/>
              </a:ext>
            </a:extLst>
          </p:cNvPr>
          <p:cNvSpPr/>
          <p:nvPr/>
        </p:nvSpPr>
        <p:spPr>
          <a:xfrm>
            <a:off x="2387122" y="2407783"/>
            <a:ext cx="587918" cy="25200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7" name="꺾인 연결선 45">
            <a:extLst>
              <a:ext uri="{FF2B5EF4-FFF2-40B4-BE49-F238E27FC236}">
                <a16:creationId xmlns:a16="http://schemas.microsoft.com/office/drawing/2014/main" id="{0D2328CB-ED99-4411-85B1-688A0A35042A}"/>
              </a:ext>
            </a:extLst>
          </p:cNvPr>
          <p:cNvCxnSpPr>
            <a:cxnSpLocks/>
            <a:stCxn id="145" idx="2"/>
            <a:endCxn id="135" idx="0"/>
          </p:cNvCxnSpPr>
          <p:nvPr/>
        </p:nvCxnSpPr>
        <p:spPr>
          <a:xfrm rot="5400000">
            <a:off x="2505816" y="2715870"/>
            <a:ext cx="231348" cy="1191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47995EF-7027-46D8-B729-35CFCA54DFF6}"/>
              </a:ext>
            </a:extLst>
          </p:cNvPr>
          <p:cNvSpPr/>
          <p:nvPr/>
        </p:nvSpPr>
        <p:spPr>
          <a:xfrm>
            <a:off x="2926242" y="2382566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꺾인 연결선 45">
            <a:extLst>
              <a:ext uri="{FF2B5EF4-FFF2-40B4-BE49-F238E27FC236}">
                <a16:creationId xmlns:a16="http://schemas.microsoft.com/office/drawing/2014/main" id="{8389FA36-2D1B-463B-AE2C-998DBFF74567}"/>
              </a:ext>
            </a:extLst>
          </p:cNvPr>
          <p:cNvCxnSpPr>
            <a:cxnSpLocks/>
            <a:stCxn id="148" idx="3"/>
            <a:endCxn id="136" idx="3"/>
          </p:cNvCxnSpPr>
          <p:nvPr/>
        </p:nvCxnSpPr>
        <p:spPr>
          <a:xfrm>
            <a:off x="3238766" y="2533785"/>
            <a:ext cx="64731" cy="986245"/>
          </a:xfrm>
          <a:prstGeom prst="bentConnector3">
            <a:avLst>
              <a:gd name="adj1" fmla="val 453154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67DE4C59-C425-441D-B16C-30DE1BF196EE}"/>
              </a:ext>
            </a:extLst>
          </p:cNvPr>
          <p:cNvSpPr/>
          <p:nvPr/>
        </p:nvSpPr>
        <p:spPr>
          <a:xfrm>
            <a:off x="3538697" y="3649137"/>
            <a:ext cx="199397" cy="26849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꺾인 연결선 45">
            <a:extLst>
              <a:ext uri="{FF2B5EF4-FFF2-40B4-BE49-F238E27FC236}">
                <a16:creationId xmlns:a16="http://schemas.microsoft.com/office/drawing/2014/main" id="{46DCB7F8-D77B-4763-AFF2-3E0BE4493AC2}"/>
              </a:ext>
            </a:extLst>
          </p:cNvPr>
          <p:cNvCxnSpPr>
            <a:cxnSpLocks/>
            <a:stCxn id="150" idx="2"/>
            <a:endCxn id="138" idx="3"/>
          </p:cNvCxnSpPr>
          <p:nvPr/>
        </p:nvCxnSpPr>
        <p:spPr>
          <a:xfrm rot="5400000">
            <a:off x="3396003" y="3825122"/>
            <a:ext cx="149888" cy="33489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FF85AF8-0D9C-43C6-A10B-3C2DA97AE1CA}"/>
              </a:ext>
            </a:extLst>
          </p:cNvPr>
          <p:cNvSpPr/>
          <p:nvPr/>
        </p:nvSpPr>
        <p:spPr>
          <a:xfrm flipH="1">
            <a:off x="5777789" y="2418439"/>
            <a:ext cx="608307" cy="1695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4B6AA37-C138-4F86-8E26-2E3384E9949F}"/>
              </a:ext>
            </a:extLst>
          </p:cNvPr>
          <p:cNvSpPr/>
          <p:nvPr/>
        </p:nvSpPr>
        <p:spPr>
          <a:xfrm>
            <a:off x="4622905" y="2383674"/>
            <a:ext cx="501022" cy="23911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BA76093-FE79-4A62-A12E-CDC800328334}"/>
              </a:ext>
            </a:extLst>
          </p:cNvPr>
          <p:cNvSpPr/>
          <p:nvPr/>
        </p:nvSpPr>
        <p:spPr>
          <a:xfrm>
            <a:off x="4114129" y="23775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0" name="꺾인 연결선 45">
            <a:extLst>
              <a:ext uri="{FF2B5EF4-FFF2-40B4-BE49-F238E27FC236}">
                <a16:creationId xmlns:a16="http://schemas.microsoft.com/office/drawing/2014/main" id="{F1931752-F156-4CAF-A840-915278DBFAE7}"/>
              </a:ext>
            </a:extLst>
          </p:cNvPr>
          <p:cNvCxnSpPr>
            <a:cxnSpLocks/>
            <a:stCxn id="157" idx="2"/>
            <a:endCxn id="175" idx="0"/>
          </p:cNvCxnSpPr>
          <p:nvPr/>
        </p:nvCxnSpPr>
        <p:spPr>
          <a:xfrm rot="5400000">
            <a:off x="4233754" y="2698125"/>
            <a:ext cx="138556" cy="11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4BDFBC-BF14-49E8-8E93-89DD363B49E0}"/>
              </a:ext>
            </a:extLst>
          </p:cNvPr>
          <p:cNvSpPr/>
          <p:nvPr/>
        </p:nvSpPr>
        <p:spPr>
          <a:xfrm>
            <a:off x="3514236" y="4074793"/>
            <a:ext cx="248319" cy="2671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cxnSp>
        <p:nvCxnSpPr>
          <p:cNvPr id="162" name="꺾인 연결선 45">
            <a:extLst>
              <a:ext uri="{FF2B5EF4-FFF2-40B4-BE49-F238E27FC236}">
                <a16:creationId xmlns:a16="http://schemas.microsoft.com/office/drawing/2014/main" id="{ED0CFDB1-6925-4D3F-8B94-53A9285BA794}"/>
              </a:ext>
            </a:extLst>
          </p:cNvPr>
          <p:cNvCxnSpPr>
            <a:cxnSpLocks/>
            <a:stCxn id="161" idx="2"/>
            <a:endCxn id="297" idx="3"/>
          </p:cNvCxnSpPr>
          <p:nvPr/>
        </p:nvCxnSpPr>
        <p:spPr>
          <a:xfrm rot="5400000">
            <a:off x="3400794" y="4244625"/>
            <a:ext cx="140306" cy="33489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218848D8-3D1A-4FD3-82B4-72BFF629053B}"/>
              </a:ext>
            </a:extLst>
          </p:cNvPr>
          <p:cNvGrpSpPr>
            <a:grpSpLocks noChangeAspect="1"/>
          </p:cNvGrpSpPr>
          <p:nvPr/>
        </p:nvGrpSpPr>
        <p:grpSpPr>
          <a:xfrm>
            <a:off x="4006776" y="2764441"/>
            <a:ext cx="2887621" cy="1965564"/>
            <a:chOff x="452284" y="5246585"/>
            <a:chExt cx="1924664" cy="1310092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1D06278-9600-4E1E-8FBD-279E13AC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2284" y="5246585"/>
              <a:ext cx="1924664" cy="13100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7940B20-5FC2-4538-9528-788D271DEE18}"/>
                </a:ext>
              </a:extLst>
            </p:cNvPr>
            <p:cNvSpPr/>
            <p:nvPr/>
          </p:nvSpPr>
          <p:spPr>
            <a:xfrm>
              <a:off x="1298468" y="5930861"/>
              <a:ext cx="988583" cy="2638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공격력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or 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방어력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A032A1AE-D26E-426D-A5CC-7903D33EC362}"/>
                </a:ext>
              </a:extLst>
            </p:cNvPr>
            <p:cNvSpPr/>
            <p:nvPr/>
          </p:nvSpPr>
          <p:spPr>
            <a:xfrm>
              <a:off x="1298468" y="5615566"/>
              <a:ext cx="988583" cy="2638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직업 제한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ED75CAD-AD1A-4EDC-A812-3AC8A1E374B5}"/>
                </a:ext>
              </a:extLst>
            </p:cNvPr>
            <p:cNvSpPr/>
            <p:nvPr/>
          </p:nvSpPr>
          <p:spPr>
            <a:xfrm>
              <a:off x="1295042" y="5300270"/>
              <a:ext cx="992010" cy="2638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장비 이름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895CA14-60BF-467F-B8BF-E2F50CED3D80}"/>
                </a:ext>
              </a:extLst>
            </p:cNvPr>
            <p:cNvSpPr/>
            <p:nvPr/>
          </p:nvSpPr>
          <p:spPr>
            <a:xfrm>
              <a:off x="452284" y="5262140"/>
              <a:ext cx="801078" cy="1283424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 외형</a:t>
              </a:r>
              <a:endPara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34D7E070-B619-4B2F-996D-E5492B8AF842}"/>
                </a:ext>
              </a:extLst>
            </p:cNvPr>
            <p:cNvSpPr/>
            <p:nvPr/>
          </p:nvSpPr>
          <p:spPr>
            <a:xfrm>
              <a:off x="452284" y="5248596"/>
              <a:ext cx="394847" cy="33554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부위마크</a:t>
              </a:r>
              <a:endPara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6D8AE16-AD4E-45C6-9343-4F08FF883B2B}"/>
                </a:ext>
              </a:extLst>
            </p:cNvPr>
            <p:cNvSpPr/>
            <p:nvPr/>
          </p:nvSpPr>
          <p:spPr>
            <a:xfrm>
              <a:off x="1298468" y="6246157"/>
              <a:ext cx="988583" cy="2638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착용 캐릭터 이름</a:t>
              </a:r>
            </a:p>
          </p:txBody>
        </p:sp>
      </p:grpSp>
      <p:cxnSp>
        <p:nvCxnSpPr>
          <p:cNvPr id="158" name="꺾인 연결선 45">
            <a:extLst>
              <a:ext uri="{FF2B5EF4-FFF2-40B4-BE49-F238E27FC236}">
                <a16:creationId xmlns:a16="http://schemas.microsoft.com/office/drawing/2014/main" id="{D13791D1-D7A3-4B03-A79E-58CD1E2BD004}"/>
              </a:ext>
            </a:extLst>
          </p:cNvPr>
          <p:cNvCxnSpPr>
            <a:cxnSpLocks/>
            <a:stCxn id="156" idx="2"/>
            <a:endCxn id="174" idx="0"/>
          </p:cNvCxnSpPr>
          <p:nvPr/>
        </p:nvCxnSpPr>
        <p:spPr>
          <a:xfrm rot="5400000">
            <a:off x="4658069" y="2572432"/>
            <a:ext cx="164994" cy="2657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45">
            <a:extLst>
              <a:ext uri="{FF2B5EF4-FFF2-40B4-BE49-F238E27FC236}">
                <a16:creationId xmlns:a16="http://schemas.microsoft.com/office/drawing/2014/main" id="{41729480-8545-4197-AA00-1002C1EA2CEB}"/>
              </a:ext>
            </a:extLst>
          </p:cNvPr>
          <p:cNvCxnSpPr>
            <a:cxnSpLocks/>
            <a:stCxn id="153" idx="2"/>
            <a:endCxn id="173" idx="0"/>
          </p:cNvCxnSpPr>
          <p:nvPr/>
        </p:nvCxnSpPr>
        <p:spPr>
          <a:xfrm rot="5400000">
            <a:off x="5920166" y="2683209"/>
            <a:ext cx="256967" cy="66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9FB2F4C-38B7-4DB0-9A78-499D438D20D3}"/>
              </a:ext>
            </a:extLst>
          </p:cNvPr>
          <p:cNvSpPr/>
          <p:nvPr/>
        </p:nvSpPr>
        <p:spPr>
          <a:xfrm>
            <a:off x="6950867" y="359489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3" name="꺾인 연결선 45">
            <a:extLst>
              <a:ext uri="{FF2B5EF4-FFF2-40B4-BE49-F238E27FC236}">
                <a16:creationId xmlns:a16="http://schemas.microsoft.com/office/drawing/2014/main" id="{5BB2E027-57DC-4084-9CFF-615E36AE2A0E}"/>
              </a:ext>
            </a:extLst>
          </p:cNvPr>
          <p:cNvCxnSpPr>
            <a:cxnSpLocks/>
            <a:stCxn id="192" idx="2"/>
            <a:endCxn id="171" idx="3"/>
          </p:cNvCxnSpPr>
          <p:nvPr/>
        </p:nvCxnSpPr>
        <p:spPr>
          <a:xfrm rot="5400000">
            <a:off x="6878290" y="3727476"/>
            <a:ext cx="142769" cy="38030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꺾인 연결선 45">
            <a:extLst>
              <a:ext uri="{FF2B5EF4-FFF2-40B4-BE49-F238E27FC236}">
                <a16:creationId xmlns:a16="http://schemas.microsoft.com/office/drawing/2014/main" id="{F2371C73-8103-4279-99ED-834141FA8896}"/>
              </a:ext>
            </a:extLst>
          </p:cNvPr>
          <p:cNvCxnSpPr>
            <a:cxnSpLocks/>
            <a:stCxn id="199" idx="2"/>
            <a:endCxn id="191" idx="3"/>
          </p:cNvCxnSpPr>
          <p:nvPr/>
        </p:nvCxnSpPr>
        <p:spPr>
          <a:xfrm rot="5400000">
            <a:off x="6875507" y="4197740"/>
            <a:ext cx="148334" cy="38030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8232469-9F0B-4E29-AA44-DB58849B253B}"/>
              </a:ext>
            </a:extLst>
          </p:cNvPr>
          <p:cNvSpPr/>
          <p:nvPr/>
        </p:nvSpPr>
        <p:spPr>
          <a:xfrm>
            <a:off x="6950867" y="406237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E078C9-768E-4BF3-9E75-F780FCD34F39}"/>
              </a:ext>
            </a:extLst>
          </p:cNvPr>
          <p:cNvSpPr/>
          <p:nvPr/>
        </p:nvSpPr>
        <p:spPr>
          <a:xfrm>
            <a:off x="6950867" y="310642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8" name="꺾인 연결선 45">
            <a:extLst>
              <a:ext uri="{FF2B5EF4-FFF2-40B4-BE49-F238E27FC236}">
                <a16:creationId xmlns:a16="http://schemas.microsoft.com/office/drawing/2014/main" id="{6839E6C5-B65C-4968-8FFC-40A14F3AA889}"/>
              </a:ext>
            </a:extLst>
          </p:cNvPr>
          <p:cNvCxnSpPr>
            <a:cxnSpLocks/>
            <a:stCxn id="207" idx="2"/>
            <a:endCxn id="172" idx="3"/>
          </p:cNvCxnSpPr>
          <p:nvPr/>
        </p:nvCxnSpPr>
        <p:spPr>
          <a:xfrm rot="5400000">
            <a:off x="6870574" y="3246715"/>
            <a:ext cx="158200" cy="38030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" name="Google Shape;551;p46">
            <a:extLst>
              <a:ext uri="{FF2B5EF4-FFF2-40B4-BE49-F238E27FC236}">
                <a16:creationId xmlns:a16="http://schemas.microsoft.com/office/drawing/2014/main" id="{438E49AB-6EC3-4C48-8EF1-8A471FC84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034532"/>
              </p:ext>
            </p:extLst>
          </p:nvPr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직업 마크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캐릭터가 가진 직업을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픽토그램으로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미리 제작하여 출력함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상반신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머리부터 가슴까지의 이미지를 미리 준비하여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레벨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레벨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전투력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캐릭터가 가진 능력치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방어력 등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을 종합 하여 대략적으로 강한 정도를 알 수 있게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이름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경험치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경험치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부위 마크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보조무기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투구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신발 총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종류의 마크 제작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외형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인게임에 사용되는 외형 고대로 사용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이름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직업 제한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착용 가능한 직업을 출력함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3267836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주요 능력치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방어구인지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무기인지에 따라 해당 장비의 공격력이나 방어력 수치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18375661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착용 중인 캐릭터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장비를 착용 중인 캐릭터의 이름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33036523"/>
                  </a:ext>
                </a:extLst>
              </a:tr>
            </a:tbl>
          </a:graphicData>
        </a:graphic>
      </p:graphicFrame>
      <p:graphicFrame>
        <p:nvGraphicFramePr>
          <p:cNvPr id="214" name="표 4">
            <a:extLst>
              <a:ext uri="{FF2B5EF4-FFF2-40B4-BE49-F238E27FC236}">
                <a16:creationId xmlns:a16="http://schemas.microsoft.com/office/drawing/2014/main" id="{EAF2B011-276F-43E2-8C02-C7E46BF68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62346"/>
              </p:ext>
            </p:extLst>
          </p:nvPr>
        </p:nvGraphicFramePr>
        <p:xfrm>
          <a:off x="415387" y="5485410"/>
          <a:ext cx="6849013" cy="667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056">
                  <a:extLst>
                    <a:ext uri="{9D8B030D-6E8A-4147-A177-3AD203B41FA5}">
                      <a16:colId xmlns:a16="http://schemas.microsoft.com/office/drawing/2014/main" val="2035623365"/>
                    </a:ext>
                  </a:extLst>
                </a:gridCol>
                <a:gridCol w="811056">
                  <a:extLst>
                    <a:ext uri="{9D8B030D-6E8A-4147-A177-3AD203B41FA5}">
                      <a16:colId xmlns:a16="http://schemas.microsoft.com/office/drawing/2014/main" val="2043730031"/>
                    </a:ext>
                  </a:extLst>
                </a:gridCol>
                <a:gridCol w="811056">
                  <a:extLst>
                    <a:ext uri="{9D8B030D-6E8A-4147-A177-3AD203B41FA5}">
                      <a16:colId xmlns:a16="http://schemas.microsoft.com/office/drawing/2014/main" val="1936936631"/>
                    </a:ext>
                  </a:extLst>
                </a:gridCol>
                <a:gridCol w="811056">
                  <a:extLst>
                    <a:ext uri="{9D8B030D-6E8A-4147-A177-3AD203B41FA5}">
                      <a16:colId xmlns:a16="http://schemas.microsoft.com/office/drawing/2014/main" val="2569493617"/>
                    </a:ext>
                  </a:extLst>
                </a:gridCol>
                <a:gridCol w="3604789">
                  <a:extLst>
                    <a:ext uri="{9D8B030D-6E8A-4147-A177-3AD203B41FA5}">
                      <a16:colId xmlns:a16="http://schemas.microsoft.com/office/drawing/2014/main" val="1828229502"/>
                    </a:ext>
                  </a:extLst>
                </a:gridCol>
              </a:tblGrid>
              <a:tr h="33395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장비 등급 별 색상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1C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4AC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rgbClr val="00B0F0"/>
                        </a:gs>
                        <a:gs pos="49000">
                          <a:schemeClr val="accent1"/>
                        </a:gs>
                        <a:gs pos="0">
                          <a:srgbClr val="AF4AC5"/>
                        </a:gs>
                      </a:gsLst>
                      <a:lin ang="108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캐릭터 상반신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장비 외형 이미지 필드를 등급에 따라 좌측 색깔로 채워 직관적으로 등급 확인 할 수 있도록 제작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159658"/>
                  </a:ext>
                </a:extLst>
              </a:tr>
              <a:tr h="3339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</a:rPr>
                        <a:t>커먼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8C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레어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1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</a:rPr>
                        <a:t>에픽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4A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</a:rPr>
                        <a:t>레전더리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rgbClr val="00B0F0"/>
                        </a:gs>
                        <a:gs pos="49000">
                          <a:schemeClr val="accent1"/>
                        </a:gs>
                        <a:gs pos="0">
                          <a:srgbClr val="AF4AC5"/>
                        </a:gs>
                      </a:gsLst>
                      <a:lin ang="108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092183"/>
                  </a:ext>
                </a:extLst>
              </a:tr>
            </a:tbl>
          </a:graphicData>
        </a:graphic>
      </p:graphicFrame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C36AE619-E8C4-4835-A0B2-4547E5989FEF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59" name="꺾인 연결선 45">
            <a:extLst>
              <a:ext uri="{FF2B5EF4-FFF2-40B4-BE49-F238E27FC236}">
                <a16:creationId xmlns:a16="http://schemas.microsoft.com/office/drawing/2014/main" id="{4942A0C7-FA3F-413A-97FE-B50B2A8CC2D6}"/>
              </a:ext>
            </a:extLst>
          </p:cNvPr>
          <p:cNvCxnSpPr>
            <a:cxnSpLocks/>
            <a:stCxn id="132" idx="2"/>
            <a:endCxn id="368" idx="0"/>
          </p:cNvCxnSpPr>
          <p:nvPr/>
        </p:nvCxnSpPr>
        <p:spPr>
          <a:xfrm>
            <a:off x="1994561" y="4753343"/>
            <a:ext cx="379" cy="31121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모서리가 둥근 직사각형 20">
            <a:extLst>
              <a:ext uri="{FF2B5EF4-FFF2-40B4-BE49-F238E27FC236}">
                <a16:creationId xmlns:a16="http://schemas.microsoft.com/office/drawing/2014/main" id="{9472065C-9DC6-443F-833D-40EE7CA99A59}"/>
              </a:ext>
            </a:extLst>
          </p:cNvPr>
          <p:cNvSpPr/>
          <p:nvPr/>
        </p:nvSpPr>
        <p:spPr>
          <a:xfrm>
            <a:off x="1297154" y="5064561"/>
            <a:ext cx="1395572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369" name="모서리가 둥근 직사각형 20">
            <a:extLst>
              <a:ext uri="{FF2B5EF4-FFF2-40B4-BE49-F238E27FC236}">
                <a16:creationId xmlns:a16="http://schemas.microsoft.com/office/drawing/2014/main" id="{E67B46EA-29B8-4347-ABA2-5EBDED1E47CD}"/>
              </a:ext>
            </a:extLst>
          </p:cNvPr>
          <p:cNvSpPr/>
          <p:nvPr/>
        </p:nvSpPr>
        <p:spPr>
          <a:xfrm>
            <a:off x="4756837" y="5064561"/>
            <a:ext cx="1395572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편집 팝업</a:t>
            </a:r>
          </a:p>
        </p:txBody>
      </p:sp>
      <p:cxnSp>
        <p:nvCxnSpPr>
          <p:cNvPr id="370" name="꺾인 연결선 45">
            <a:extLst>
              <a:ext uri="{FF2B5EF4-FFF2-40B4-BE49-F238E27FC236}">
                <a16:creationId xmlns:a16="http://schemas.microsoft.com/office/drawing/2014/main" id="{B548F006-A7E5-41B0-A442-5F99EE40FFBE}"/>
              </a:ext>
            </a:extLst>
          </p:cNvPr>
          <p:cNvCxnSpPr>
            <a:cxnSpLocks/>
            <a:stCxn id="170" idx="2"/>
            <a:endCxn id="369" idx="0"/>
          </p:cNvCxnSpPr>
          <p:nvPr/>
        </p:nvCxnSpPr>
        <p:spPr>
          <a:xfrm>
            <a:off x="5450587" y="4730005"/>
            <a:ext cx="4036" cy="3345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56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51;p46">
            <a:extLst>
              <a:ext uri="{FF2B5EF4-FFF2-40B4-BE49-F238E27FC236}">
                <a16:creationId xmlns:a16="http://schemas.microsoft.com/office/drawing/2014/main" id="{BF59C194-7947-4436-B058-9A285BA80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586975"/>
              </p:ext>
            </p:extLst>
          </p:nvPr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126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영역 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6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전체 정보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이름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레벨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종합 전투력 등 직관적으로 해당 캐릭터의 강한 정도를 알 수 있는 정보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 외 캐릭터 외형이나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착용 중인 장비 등 출력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26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세부정보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캐릭터가 가진 능력치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정보 관련 된 정확한 수치 값을 출력함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26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하단 영역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실제로 터치 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화면에서 자주 사용하는 버튼을 아래에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 사용 기능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레벨 업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21537268-4492-4F8E-AF06-662EF8C9C19E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DDB64D-1AB7-4E40-AE8C-8A77F087EDD3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C0087A05-7A0F-4A7B-B924-09E6C5C5564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9E249-9617-40B3-B5B8-90B1209975A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6BCAF2-E78B-4D8C-A688-6985807BA6B8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BFF18CC9-B35C-4FCB-B51F-E3B15E25306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88050F-D5A9-48F0-8747-962D6D2B84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4BA88-6900-4A9A-A56E-DC033AA05ADB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5D368-B98B-441D-AE01-D6F2DD092F63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27248D-BA13-4477-B51F-CAAD75EE9895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6337A-5F3C-4EB6-8CF2-835C64AA8A5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731760-F874-4A68-9A26-12BBD3623B8B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60FB2-33BC-41D2-AF94-524A62412E21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AB7C3-3246-4C0C-9763-059361B0C683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06752-FC4F-4B1D-8914-D9E167E49C2A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883B2-7080-4779-9EAC-9CAD963B3157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299A1B-DD42-4162-97CF-7A292461858A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F642849-663D-4D29-9B15-B3FED2011647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8C941-8B70-463D-B0DB-8CDEA06375E4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C06D24-8CB7-411E-9B4F-0FAF25C1D979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DD1570-E29C-4F0C-981A-675E262056AB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15D8F-F2C1-486E-8515-5144D9D7994A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DD2C8E-DF7A-43C0-A94F-AA73546895B0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C3BCA0-3AA5-483E-AB2B-11AB2D843BE1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1278AA-E3FC-46C4-B446-7A18D36AA680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962E7A-BB90-448A-9848-A7701BE287C5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E1C3A-CE1C-44B1-B798-A7238534C6FE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405B56-C3DA-44FB-9EEA-8FDD530276FD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3453B02-55D8-4AC2-8BD3-25C23E6599FC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C82B2C-A656-4D2F-B2ED-9994626558FB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55C45-1B89-481E-9846-1C2836F941C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ADC673-EFCA-4A35-8041-AAB1C699D017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83FE19-A7BA-4624-A3A3-8AB3C8228CC5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8348-AF7B-44C8-80E9-226B7D903BF1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E41A8D-C7CC-4570-9544-337ACF0D3793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956A23-A8BD-427E-91CF-C3EA05372200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E55F0A-CDFF-4B01-B409-5DD96624A29D}"/>
              </a:ext>
            </a:extLst>
          </p:cNvPr>
          <p:cNvSpPr/>
          <p:nvPr/>
        </p:nvSpPr>
        <p:spPr>
          <a:xfrm>
            <a:off x="1006462" y="2512866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F8EA53-1C91-4F19-8C57-B1EF44639739}"/>
              </a:ext>
            </a:extLst>
          </p:cNvPr>
          <p:cNvSpPr/>
          <p:nvPr/>
        </p:nvSpPr>
        <p:spPr>
          <a:xfrm>
            <a:off x="1063505" y="3007726"/>
            <a:ext cx="5654729" cy="2762777"/>
          </a:xfrm>
          <a:prstGeom prst="roundRect">
            <a:avLst>
              <a:gd name="adj" fmla="val 2692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70EAF9F-60AC-4C27-A8EE-59CC0EABC9D7}"/>
              </a:ext>
            </a:extLst>
          </p:cNvPr>
          <p:cNvSpPr/>
          <p:nvPr/>
        </p:nvSpPr>
        <p:spPr>
          <a:xfrm>
            <a:off x="1233808" y="3647221"/>
            <a:ext cx="927784" cy="1456232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6A967B-9CAC-4EDF-B325-F73E95C6E2BC}"/>
              </a:ext>
            </a:extLst>
          </p:cNvPr>
          <p:cNvSpPr/>
          <p:nvPr/>
        </p:nvSpPr>
        <p:spPr>
          <a:xfrm>
            <a:off x="4226868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착용 장비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16A225F-A7E4-4C4A-96DD-7C4648AD57FA}"/>
              </a:ext>
            </a:extLst>
          </p:cNvPr>
          <p:cNvSpPr/>
          <p:nvPr/>
        </p:nvSpPr>
        <p:spPr>
          <a:xfrm>
            <a:off x="5157388" y="3020563"/>
            <a:ext cx="885034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스킬 상세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7495E-396A-471E-86C2-AEFE17C48FFB}"/>
              </a:ext>
            </a:extLst>
          </p:cNvPr>
          <p:cNvSpPr/>
          <p:nvPr/>
        </p:nvSpPr>
        <p:spPr>
          <a:xfrm>
            <a:off x="1158240" y="3067505"/>
            <a:ext cx="2080496" cy="2473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CAA464-60CF-4C4C-A160-F0EE95D75F7F}"/>
              </a:ext>
            </a:extLst>
          </p:cNvPr>
          <p:cNvSpPr/>
          <p:nvPr/>
        </p:nvSpPr>
        <p:spPr>
          <a:xfrm>
            <a:off x="1063505" y="5372540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제작으로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4FA468-BB62-4F53-8444-43EE652B475F}"/>
              </a:ext>
            </a:extLst>
          </p:cNvPr>
          <p:cNvSpPr/>
          <p:nvPr/>
        </p:nvSpPr>
        <p:spPr>
          <a:xfrm>
            <a:off x="3315757" y="3020563"/>
            <a:ext cx="920393" cy="387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능력치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4DA270-614F-41AE-BBB7-3620CFD6CFD7}"/>
              </a:ext>
            </a:extLst>
          </p:cNvPr>
          <p:cNvSpPr/>
          <p:nvPr/>
        </p:nvSpPr>
        <p:spPr>
          <a:xfrm>
            <a:off x="3309171" y="3414200"/>
            <a:ext cx="3422313" cy="2356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CA59872-866A-4F51-AC6D-501FABF9DD52}"/>
              </a:ext>
            </a:extLst>
          </p:cNvPr>
          <p:cNvSpPr/>
          <p:nvPr/>
        </p:nvSpPr>
        <p:spPr>
          <a:xfrm>
            <a:off x="6347453" y="3006277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4E92A-B12E-4511-B816-E5CFF1359457}"/>
              </a:ext>
            </a:extLst>
          </p:cNvPr>
          <p:cNvSpPr/>
          <p:nvPr/>
        </p:nvSpPr>
        <p:spPr>
          <a:xfrm>
            <a:off x="2294040" y="3349830"/>
            <a:ext cx="895785" cy="2155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종합전투력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0EACA50-CA93-4D93-8F64-BAD58C410A4B}"/>
              </a:ext>
            </a:extLst>
          </p:cNvPr>
          <p:cNvSpPr/>
          <p:nvPr/>
        </p:nvSpPr>
        <p:spPr>
          <a:xfrm>
            <a:off x="5365411" y="4031379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23240CC-A3AB-4185-96C4-706C2946F97B}"/>
              </a:ext>
            </a:extLst>
          </p:cNvPr>
          <p:cNvSpPr/>
          <p:nvPr/>
        </p:nvSpPr>
        <p:spPr>
          <a:xfrm>
            <a:off x="5369940" y="3505223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3447DC2-B017-4F0A-A851-87A3BE6BFB30}"/>
              </a:ext>
            </a:extLst>
          </p:cNvPr>
          <p:cNvSpPr/>
          <p:nvPr/>
        </p:nvSpPr>
        <p:spPr>
          <a:xfrm>
            <a:off x="5365411" y="4557535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54202D1-6417-446D-884B-9A46DA872EB8}"/>
              </a:ext>
            </a:extLst>
          </p:cNvPr>
          <p:cNvGrpSpPr/>
          <p:nvPr/>
        </p:nvGrpSpPr>
        <p:grpSpPr>
          <a:xfrm>
            <a:off x="3357546" y="3916372"/>
            <a:ext cx="1943845" cy="261733"/>
            <a:chOff x="3357546" y="3823587"/>
            <a:chExt cx="1943845" cy="261733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28E12AA2-BFB2-43E1-B65A-8F5915D124A8}"/>
                </a:ext>
              </a:extLst>
            </p:cNvPr>
            <p:cNvGrpSpPr/>
            <p:nvPr/>
          </p:nvGrpSpPr>
          <p:grpSpPr>
            <a:xfrm>
              <a:off x="3357546" y="3823587"/>
              <a:ext cx="956579" cy="261733"/>
              <a:chOff x="3357546" y="3827250"/>
              <a:chExt cx="956579" cy="261733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A44BFC6-4670-41AF-B606-C5A2CF934422}"/>
                  </a:ext>
                </a:extLst>
              </p:cNvPr>
              <p:cNvSpPr/>
              <p:nvPr/>
            </p:nvSpPr>
            <p:spPr>
              <a:xfrm>
                <a:off x="3624471" y="3834557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체력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C7197F9D-DE3C-4CDB-AFE4-9AC4B67E3845}"/>
                  </a:ext>
                </a:extLst>
              </p:cNvPr>
              <p:cNvSpPr/>
              <p:nvPr/>
            </p:nvSpPr>
            <p:spPr>
              <a:xfrm>
                <a:off x="3357546" y="3827250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11043A0-0DD1-47CA-A63E-D70F2C67476F}"/>
                </a:ext>
              </a:extLst>
            </p:cNvPr>
            <p:cNvSpPr/>
            <p:nvPr/>
          </p:nvSpPr>
          <p:spPr>
            <a:xfrm>
              <a:off x="4611737" y="3829522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EEB2297-AE3D-4ACC-9100-028783B054EC}"/>
                </a:ext>
              </a:extLst>
            </p:cNvPr>
            <p:cNvSpPr/>
            <p:nvPr/>
          </p:nvSpPr>
          <p:spPr>
            <a:xfrm>
              <a:off x="4344812" y="3823587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C4EF7BE-5269-4809-AD11-0A9BFA1A9890}"/>
              </a:ext>
            </a:extLst>
          </p:cNvPr>
          <p:cNvGrpSpPr/>
          <p:nvPr/>
        </p:nvGrpSpPr>
        <p:grpSpPr>
          <a:xfrm>
            <a:off x="3357546" y="3495743"/>
            <a:ext cx="1943845" cy="261733"/>
            <a:chOff x="3357546" y="3495743"/>
            <a:chExt cx="1943845" cy="261733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A798E83-C45B-4878-BE30-A3A20FA173A1}"/>
                </a:ext>
              </a:extLst>
            </p:cNvPr>
            <p:cNvGrpSpPr/>
            <p:nvPr/>
          </p:nvGrpSpPr>
          <p:grpSpPr>
            <a:xfrm>
              <a:off x="3357546" y="3495743"/>
              <a:ext cx="956579" cy="261733"/>
              <a:chOff x="3357546" y="3500347"/>
              <a:chExt cx="956579" cy="26173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EB6BBC48-DA43-4D6A-ABB8-6C20989DAFA6}"/>
                  </a:ext>
                </a:extLst>
              </p:cNvPr>
              <p:cNvSpPr/>
              <p:nvPr/>
            </p:nvSpPr>
            <p:spPr>
              <a:xfrm>
                <a:off x="3624471" y="350765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92E044-6D13-46C6-A55C-43F5CA6305B0}"/>
                  </a:ext>
                </a:extLst>
              </p:cNvPr>
              <p:cNvSpPr/>
              <p:nvPr/>
            </p:nvSpPr>
            <p:spPr>
              <a:xfrm>
                <a:off x="3357546" y="350034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F00B9-FF59-41A6-B696-C8A85F6862BF}"/>
                </a:ext>
              </a:extLst>
            </p:cNvPr>
            <p:cNvSpPr/>
            <p:nvPr/>
          </p:nvSpPr>
          <p:spPr>
            <a:xfrm>
              <a:off x="4611737" y="3501678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F022A45-D669-4ABE-BDEC-3632B9BB0B07}"/>
                </a:ext>
              </a:extLst>
            </p:cNvPr>
            <p:cNvSpPr/>
            <p:nvPr/>
          </p:nvSpPr>
          <p:spPr>
            <a:xfrm>
              <a:off x="4344812" y="3495743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FCE9E4-2DAE-4CD3-8056-2031A2DBB5D3}"/>
              </a:ext>
            </a:extLst>
          </p:cNvPr>
          <p:cNvSpPr/>
          <p:nvPr/>
        </p:nvSpPr>
        <p:spPr>
          <a:xfrm>
            <a:off x="1225436" y="3371389"/>
            <a:ext cx="937363" cy="1893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레벨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1805913-F98E-41AC-8145-29D2D634F73F}"/>
              </a:ext>
            </a:extLst>
          </p:cNvPr>
          <p:cNvSpPr/>
          <p:nvPr/>
        </p:nvSpPr>
        <p:spPr>
          <a:xfrm>
            <a:off x="6006147" y="3707670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92FCA7-85BC-4B44-A7BC-9682FC194998}"/>
              </a:ext>
            </a:extLst>
          </p:cNvPr>
          <p:cNvSpPr/>
          <p:nvPr/>
        </p:nvSpPr>
        <p:spPr>
          <a:xfrm>
            <a:off x="6006147" y="4285049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BC6EFAE-71D6-4DA9-A25D-CD800F23E993}"/>
              </a:ext>
            </a:extLst>
          </p:cNvPr>
          <p:cNvSpPr/>
          <p:nvPr/>
        </p:nvSpPr>
        <p:spPr>
          <a:xfrm>
            <a:off x="6006147" y="4774388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38578D5-C6BC-47D0-939E-4DA3959335F9}"/>
              </a:ext>
            </a:extLst>
          </p:cNvPr>
          <p:cNvGrpSpPr/>
          <p:nvPr/>
        </p:nvGrpSpPr>
        <p:grpSpPr>
          <a:xfrm>
            <a:off x="3357546" y="4337001"/>
            <a:ext cx="956579" cy="261733"/>
            <a:chOff x="3357546" y="4183339"/>
            <a:chExt cx="956579" cy="261733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819F2DC-EB06-4137-AFF6-B14DDF516BFF}"/>
                </a:ext>
              </a:extLst>
            </p:cNvPr>
            <p:cNvSpPr/>
            <p:nvPr/>
          </p:nvSpPr>
          <p:spPr>
            <a:xfrm>
              <a:off x="3624471" y="4190646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크리확률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141953-AD98-494E-A67A-7808BE75A3DD}"/>
                </a:ext>
              </a:extLst>
            </p:cNvPr>
            <p:cNvSpPr/>
            <p:nvPr/>
          </p:nvSpPr>
          <p:spPr>
            <a:xfrm>
              <a:off x="3357546" y="4183339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7A09B65-2168-4BEB-8B4A-791A188D1546}"/>
              </a:ext>
            </a:extLst>
          </p:cNvPr>
          <p:cNvSpPr/>
          <p:nvPr/>
        </p:nvSpPr>
        <p:spPr>
          <a:xfrm>
            <a:off x="4619013" y="4342936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크리배율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D9178B5-7C3F-4C6E-AA27-5419D1B30B18}"/>
              </a:ext>
            </a:extLst>
          </p:cNvPr>
          <p:cNvSpPr/>
          <p:nvPr/>
        </p:nvSpPr>
        <p:spPr>
          <a:xfrm>
            <a:off x="4352088" y="4337001"/>
            <a:ext cx="274551" cy="2617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C751610-AE5D-45B6-A743-2830C8BDF7BF}"/>
              </a:ext>
            </a:extLst>
          </p:cNvPr>
          <p:cNvSpPr/>
          <p:nvPr/>
        </p:nvSpPr>
        <p:spPr>
          <a:xfrm>
            <a:off x="3399471" y="5182554"/>
            <a:ext cx="1747790" cy="26173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현재 보유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요구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69CE8D8-2065-4F5D-8970-8E81CC460B34}"/>
              </a:ext>
            </a:extLst>
          </p:cNvPr>
          <p:cNvSpPr/>
          <p:nvPr/>
        </p:nvSpPr>
        <p:spPr>
          <a:xfrm>
            <a:off x="5227479" y="5231496"/>
            <a:ext cx="1456291" cy="3391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레벨 업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2C2F8EC-26C3-42D8-81C8-D05558131AEC}"/>
              </a:ext>
            </a:extLst>
          </p:cNvPr>
          <p:cNvSpPr/>
          <p:nvPr/>
        </p:nvSpPr>
        <p:spPr>
          <a:xfrm>
            <a:off x="3394792" y="5470464"/>
            <a:ext cx="1747789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 골드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B951F6D-1BB0-494E-9B4F-083EC11EA3F1}"/>
              </a:ext>
            </a:extLst>
          </p:cNvPr>
          <p:cNvGrpSpPr/>
          <p:nvPr/>
        </p:nvGrpSpPr>
        <p:grpSpPr>
          <a:xfrm>
            <a:off x="3357546" y="4757631"/>
            <a:ext cx="1943845" cy="292318"/>
            <a:chOff x="3357546" y="4757631"/>
            <a:chExt cx="1943845" cy="292318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794E56F-785F-45A7-853B-18668359CB24}"/>
                </a:ext>
              </a:extLst>
            </p:cNvPr>
            <p:cNvGrpSpPr/>
            <p:nvPr/>
          </p:nvGrpSpPr>
          <p:grpSpPr>
            <a:xfrm>
              <a:off x="3357546" y="4767598"/>
              <a:ext cx="956579" cy="261733"/>
              <a:chOff x="3357546" y="4548357"/>
              <a:chExt cx="956579" cy="261733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D33E738C-CA3A-4D59-8214-55CEC29B545A}"/>
                  </a:ext>
                </a:extLst>
              </p:cNvPr>
              <p:cNvSpPr/>
              <p:nvPr/>
            </p:nvSpPr>
            <p:spPr>
              <a:xfrm>
                <a:off x="3624471" y="455566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이동속도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2E7095A-3316-43E6-8C93-F8F4B0C89C7E}"/>
                  </a:ext>
                </a:extLst>
              </p:cNvPr>
              <p:cNvSpPr/>
              <p:nvPr/>
            </p:nvSpPr>
            <p:spPr>
              <a:xfrm>
                <a:off x="3357546" y="454835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95F9B6-A0F6-4CAC-89A7-1CEE0BE36EC1}"/>
                </a:ext>
              </a:extLst>
            </p:cNvPr>
            <p:cNvSpPr/>
            <p:nvPr/>
          </p:nvSpPr>
          <p:spPr>
            <a:xfrm>
              <a:off x="4342192" y="4757631"/>
              <a:ext cx="959199" cy="2923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</a:rPr>
                <a:t>상세정보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1A2483F-3C76-4A53-B918-4773B894451B}"/>
              </a:ext>
            </a:extLst>
          </p:cNvPr>
          <p:cNvSpPr/>
          <p:nvPr/>
        </p:nvSpPr>
        <p:spPr>
          <a:xfrm>
            <a:off x="2225253" y="3585110"/>
            <a:ext cx="1004152" cy="159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099B5BF-7BB7-44C0-AA92-81D63B58BF49}"/>
              </a:ext>
            </a:extLst>
          </p:cNvPr>
          <p:cNvSpPr/>
          <p:nvPr/>
        </p:nvSpPr>
        <p:spPr>
          <a:xfrm>
            <a:off x="2741933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E615320-98DC-4D30-BCE1-94D281078025}"/>
              </a:ext>
            </a:extLst>
          </p:cNvPr>
          <p:cNvSpPr/>
          <p:nvPr/>
        </p:nvSpPr>
        <p:spPr>
          <a:xfrm>
            <a:off x="2741933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078670-19F1-42EC-9B73-F01FC84490F7}"/>
              </a:ext>
            </a:extLst>
          </p:cNvPr>
          <p:cNvSpPr/>
          <p:nvPr/>
        </p:nvSpPr>
        <p:spPr>
          <a:xfrm>
            <a:off x="2741933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19B846-A566-4593-9E1C-CBCB0CB0CB4D}"/>
              </a:ext>
            </a:extLst>
          </p:cNvPr>
          <p:cNvSpPr/>
          <p:nvPr/>
        </p:nvSpPr>
        <p:spPr>
          <a:xfrm>
            <a:off x="2275772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81AB40-DAA2-49C6-B382-6ABB078AD049}"/>
              </a:ext>
            </a:extLst>
          </p:cNvPr>
          <p:cNvSpPr/>
          <p:nvPr/>
        </p:nvSpPr>
        <p:spPr>
          <a:xfrm>
            <a:off x="2275772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E9BC6C0-9BF7-4CFB-AF9A-A14003D5BDCF}"/>
              </a:ext>
            </a:extLst>
          </p:cNvPr>
          <p:cNvSpPr/>
          <p:nvPr/>
        </p:nvSpPr>
        <p:spPr>
          <a:xfrm>
            <a:off x="2275772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모서리가 둥근 직사각형 20">
            <a:extLst>
              <a:ext uri="{FF2B5EF4-FFF2-40B4-BE49-F238E27FC236}">
                <a16:creationId xmlns:a16="http://schemas.microsoft.com/office/drawing/2014/main" id="{AC717BF8-82D4-418C-828F-50C1B0692B84}"/>
              </a:ext>
            </a:extLst>
          </p:cNvPr>
          <p:cNvSpPr/>
          <p:nvPr/>
        </p:nvSpPr>
        <p:spPr>
          <a:xfrm>
            <a:off x="3217058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4D6F6A8-76FE-4261-A5E4-E90280756B5B}"/>
              </a:ext>
            </a:extLst>
          </p:cNvPr>
          <p:cNvSpPr/>
          <p:nvPr/>
        </p:nvSpPr>
        <p:spPr>
          <a:xfrm>
            <a:off x="935217" y="1840227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5" name="꺾인 연결선 45">
            <a:extLst>
              <a:ext uri="{FF2B5EF4-FFF2-40B4-BE49-F238E27FC236}">
                <a16:creationId xmlns:a16="http://schemas.microsoft.com/office/drawing/2014/main" id="{6E29F987-9A64-4443-891B-D5043FB87C2F}"/>
              </a:ext>
            </a:extLst>
          </p:cNvPr>
          <p:cNvCxnSpPr>
            <a:cxnSpLocks/>
            <a:stCxn id="184" idx="3"/>
            <a:endCxn id="188" idx="1"/>
          </p:cNvCxnSpPr>
          <p:nvPr/>
        </p:nvCxnSpPr>
        <p:spPr>
          <a:xfrm flipV="1">
            <a:off x="1873935" y="1964843"/>
            <a:ext cx="159034" cy="3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B7B70AE-3B58-43C0-BCAA-13F2DBEDDC7B}"/>
              </a:ext>
            </a:extLst>
          </p:cNvPr>
          <p:cNvSpPr/>
          <p:nvPr/>
        </p:nvSpPr>
        <p:spPr>
          <a:xfrm>
            <a:off x="2032969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</a:rPr>
              <a:t>캐릭터 별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3BE333EF-7C14-4B98-823F-69390A6295C6}"/>
              </a:ext>
            </a:extLst>
          </p:cNvPr>
          <p:cNvCxnSpPr>
            <a:cxnSpLocks/>
            <a:stCxn id="188" idx="3"/>
            <a:endCxn id="183" idx="1"/>
          </p:cNvCxnSpPr>
          <p:nvPr/>
        </p:nvCxnSpPr>
        <p:spPr>
          <a:xfrm>
            <a:off x="3006356" y="1964843"/>
            <a:ext cx="210702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45">
            <a:extLst>
              <a:ext uri="{FF2B5EF4-FFF2-40B4-BE49-F238E27FC236}">
                <a16:creationId xmlns:a16="http://schemas.microsoft.com/office/drawing/2014/main" id="{83514EF3-8109-4BDB-B49A-06D9C4958943}"/>
              </a:ext>
            </a:extLst>
          </p:cNvPr>
          <p:cNvCxnSpPr>
            <a:cxnSpLocks/>
            <a:stCxn id="183" idx="2"/>
            <a:endCxn id="16" idx="0"/>
          </p:cNvCxnSpPr>
          <p:nvPr/>
        </p:nvCxnSpPr>
        <p:spPr>
          <a:xfrm>
            <a:off x="3889390" y="2096364"/>
            <a:ext cx="6066" cy="4353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58B5DE2-1E5E-4EF7-A03E-42207097D3DD}"/>
              </a:ext>
            </a:extLst>
          </p:cNvPr>
          <p:cNvSpPr/>
          <p:nvPr/>
        </p:nvSpPr>
        <p:spPr>
          <a:xfrm>
            <a:off x="1067129" y="5196952"/>
            <a:ext cx="5651106" cy="572573"/>
          </a:xfrm>
          <a:prstGeom prst="rect">
            <a:avLst/>
          </a:prstGeom>
          <a:solidFill>
            <a:schemeClr val="bg2">
              <a:lumMod val="60000"/>
              <a:lumOff val="4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 영역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EDCD100-5454-470A-9B30-733B77A3CC07}"/>
              </a:ext>
            </a:extLst>
          </p:cNvPr>
          <p:cNvSpPr/>
          <p:nvPr/>
        </p:nvSpPr>
        <p:spPr>
          <a:xfrm>
            <a:off x="1063499" y="3020773"/>
            <a:ext cx="2244475" cy="2177021"/>
          </a:xfrm>
          <a:prstGeom prst="rect">
            <a:avLst/>
          </a:prstGeom>
          <a:solidFill>
            <a:schemeClr val="bg2">
              <a:lumMod val="20000"/>
              <a:lumOff val="8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전체 정보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F70988-24E9-4327-971C-2FA7F0C54339}"/>
              </a:ext>
            </a:extLst>
          </p:cNvPr>
          <p:cNvSpPr/>
          <p:nvPr/>
        </p:nvSpPr>
        <p:spPr>
          <a:xfrm>
            <a:off x="3305933" y="3411123"/>
            <a:ext cx="3412302" cy="1789507"/>
          </a:xfrm>
          <a:prstGeom prst="rect">
            <a:avLst/>
          </a:prstGeom>
          <a:solidFill>
            <a:schemeClr val="bg2">
              <a:lumMod val="40000"/>
              <a:lumOff val="6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정보</a:t>
            </a:r>
          </a:p>
        </p:txBody>
      </p:sp>
    </p:spTree>
    <p:extLst>
      <p:ext uri="{BB962C8B-B14F-4D97-AF65-F5344CB8AC3E}">
        <p14:creationId xmlns:p14="http://schemas.microsoft.com/office/powerpoint/2010/main" val="401349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51;p46">
            <a:extLst>
              <a:ext uri="{FF2B5EF4-FFF2-40B4-BE49-F238E27FC236}">
                <a16:creationId xmlns:a16="http://schemas.microsoft.com/office/drawing/2014/main" id="{BF59C194-7947-4436-B058-9A285BA80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623359"/>
              </p:ext>
            </p:extLst>
          </p:nvPr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레벨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레벨을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이름을 출력함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종합 전투력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캐릭터의 체력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공격력 등의 능력치를 종합 하는 공식에 따라 수치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착용 중인 장비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착용 중인 장비를 아이콘으로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우측의 고정 탭이 착용 장비 탭으로 바뀜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제작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이미지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인 게임 캐릭터 이미지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일러스트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x)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086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-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21537268-4492-4F8E-AF06-662EF8C9C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33511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DDB64D-1AB7-4E40-AE8C-8A77F087EDD3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C0087A05-7A0F-4A7B-B924-09E6C5C5564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9E249-9617-40B3-B5B8-90B1209975A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6BCAF2-E78B-4D8C-A688-6985807BA6B8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BFF18CC9-B35C-4FCB-B51F-E3B15E25306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88050F-D5A9-48F0-8747-962D6D2B84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4BA88-6900-4A9A-A56E-DC033AA05ADB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5D368-B98B-441D-AE01-D6F2DD092F63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27248D-BA13-4477-B51F-CAAD75EE9895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6337A-5F3C-4EB6-8CF2-835C64AA8A5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731760-F874-4A68-9A26-12BBD3623B8B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60FB2-33BC-41D2-AF94-524A62412E21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AB7C3-3246-4C0C-9763-059361B0C683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06752-FC4F-4B1D-8914-D9E167E49C2A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883B2-7080-4779-9EAC-9CAD963B3157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299A1B-DD42-4162-97CF-7A292461858A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F642849-663D-4D29-9B15-B3FED2011647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8C941-8B70-463D-B0DB-8CDEA06375E4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C06D24-8CB7-411E-9B4F-0FAF25C1D979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DD1570-E29C-4F0C-981A-675E262056AB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15D8F-F2C1-486E-8515-5144D9D7994A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DD2C8E-DF7A-43C0-A94F-AA73546895B0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C3BCA0-3AA5-483E-AB2B-11AB2D843BE1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1278AA-E3FC-46C4-B446-7A18D36AA680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962E7A-BB90-448A-9848-A7701BE287C5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E1C3A-CE1C-44B1-B798-A7238534C6FE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405B56-C3DA-44FB-9EEA-8FDD530276FD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3453B02-55D8-4AC2-8BD3-25C23E6599FC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C82B2C-A656-4D2F-B2ED-9994626558FB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55C45-1B89-481E-9846-1C2836F941C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ADC673-EFCA-4A35-8041-AAB1C699D017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83FE19-A7BA-4624-A3A3-8AB3C8228CC5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8348-AF7B-44C8-80E9-226B7D903BF1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E41A8D-C7CC-4570-9544-337ACF0D3793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956A23-A8BD-427E-91CF-C3EA05372200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E55F0A-CDFF-4B01-B409-5DD96624A29D}"/>
              </a:ext>
            </a:extLst>
          </p:cNvPr>
          <p:cNvSpPr/>
          <p:nvPr/>
        </p:nvSpPr>
        <p:spPr>
          <a:xfrm>
            <a:off x="1006462" y="2512866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F8EA53-1C91-4F19-8C57-B1EF44639739}"/>
              </a:ext>
            </a:extLst>
          </p:cNvPr>
          <p:cNvSpPr/>
          <p:nvPr/>
        </p:nvSpPr>
        <p:spPr>
          <a:xfrm>
            <a:off x="1063505" y="3007726"/>
            <a:ext cx="5654729" cy="2762777"/>
          </a:xfrm>
          <a:prstGeom prst="roundRect">
            <a:avLst>
              <a:gd name="adj" fmla="val 2692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6A967B-9CAC-4EDF-B325-F73E95C6E2BC}"/>
              </a:ext>
            </a:extLst>
          </p:cNvPr>
          <p:cNvSpPr/>
          <p:nvPr/>
        </p:nvSpPr>
        <p:spPr>
          <a:xfrm>
            <a:off x="4226868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착용 장비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16A225F-A7E4-4C4A-96DD-7C4648AD57FA}"/>
              </a:ext>
            </a:extLst>
          </p:cNvPr>
          <p:cNvSpPr/>
          <p:nvPr/>
        </p:nvSpPr>
        <p:spPr>
          <a:xfrm>
            <a:off x="5157388" y="3020563"/>
            <a:ext cx="885034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스킬 상세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7495E-396A-471E-86C2-AEFE17C48FFB}"/>
              </a:ext>
            </a:extLst>
          </p:cNvPr>
          <p:cNvSpPr/>
          <p:nvPr/>
        </p:nvSpPr>
        <p:spPr>
          <a:xfrm>
            <a:off x="1158240" y="3067505"/>
            <a:ext cx="2080496" cy="2473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CAA464-60CF-4C4C-A160-F0EE95D75F7F}"/>
              </a:ext>
            </a:extLst>
          </p:cNvPr>
          <p:cNvSpPr/>
          <p:nvPr/>
        </p:nvSpPr>
        <p:spPr>
          <a:xfrm>
            <a:off x="1063505" y="5372540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제작으로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4FA468-BB62-4F53-8444-43EE652B475F}"/>
              </a:ext>
            </a:extLst>
          </p:cNvPr>
          <p:cNvSpPr/>
          <p:nvPr/>
        </p:nvSpPr>
        <p:spPr>
          <a:xfrm>
            <a:off x="3315757" y="3020563"/>
            <a:ext cx="920393" cy="387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능력치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4DA270-614F-41AE-BBB7-3620CFD6CFD7}"/>
              </a:ext>
            </a:extLst>
          </p:cNvPr>
          <p:cNvSpPr/>
          <p:nvPr/>
        </p:nvSpPr>
        <p:spPr>
          <a:xfrm>
            <a:off x="3309171" y="3414200"/>
            <a:ext cx="3422313" cy="2356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CA59872-866A-4F51-AC6D-501FABF9DD52}"/>
              </a:ext>
            </a:extLst>
          </p:cNvPr>
          <p:cNvSpPr/>
          <p:nvPr/>
        </p:nvSpPr>
        <p:spPr>
          <a:xfrm>
            <a:off x="6347453" y="3006277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4E92A-B12E-4511-B816-E5CFF1359457}"/>
              </a:ext>
            </a:extLst>
          </p:cNvPr>
          <p:cNvSpPr/>
          <p:nvPr/>
        </p:nvSpPr>
        <p:spPr>
          <a:xfrm>
            <a:off x="2294040" y="3349830"/>
            <a:ext cx="895785" cy="2155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종합전투력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0EACA50-CA93-4D93-8F64-BAD58C410A4B}"/>
              </a:ext>
            </a:extLst>
          </p:cNvPr>
          <p:cNvSpPr/>
          <p:nvPr/>
        </p:nvSpPr>
        <p:spPr>
          <a:xfrm>
            <a:off x="5365411" y="4031379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23240CC-A3AB-4185-96C4-706C2946F97B}"/>
              </a:ext>
            </a:extLst>
          </p:cNvPr>
          <p:cNvSpPr/>
          <p:nvPr/>
        </p:nvSpPr>
        <p:spPr>
          <a:xfrm>
            <a:off x="5369940" y="3505223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3447DC2-B017-4F0A-A851-87A3BE6BFB30}"/>
              </a:ext>
            </a:extLst>
          </p:cNvPr>
          <p:cNvSpPr/>
          <p:nvPr/>
        </p:nvSpPr>
        <p:spPr>
          <a:xfrm>
            <a:off x="5365411" y="4557535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54202D1-6417-446D-884B-9A46DA872EB8}"/>
              </a:ext>
            </a:extLst>
          </p:cNvPr>
          <p:cNvGrpSpPr/>
          <p:nvPr/>
        </p:nvGrpSpPr>
        <p:grpSpPr>
          <a:xfrm>
            <a:off x="3357546" y="3916372"/>
            <a:ext cx="1943845" cy="261733"/>
            <a:chOff x="3357546" y="3823587"/>
            <a:chExt cx="1943845" cy="261733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28E12AA2-BFB2-43E1-B65A-8F5915D124A8}"/>
                </a:ext>
              </a:extLst>
            </p:cNvPr>
            <p:cNvGrpSpPr/>
            <p:nvPr/>
          </p:nvGrpSpPr>
          <p:grpSpPr>
            <a:xfrm>
              <a:off x="3357546" y="3823587"/>
              <a:ext cx="956579" cy="261733"/>
              <a:chOff x="3357546" y="3827250"/>
              <a:chExt cx="956579" cy="261733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A44BFC6-4670-41AF-B606-C5A2CF934422}"/>
                  </a:ext>
                </a:extLst>
              </p:cNvPr>
              <p:cNvSpPr/>
              <p:nvPr/>
            </p:nvSpPr>
            <p:spPr>
              <a:xfrm>
                <a:off x="3624471" y="3834557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체력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C7197F9D-DE3C-4CDB-AFE4-9AC4B67E3845}"/>
                  </a:ext>
                </a:extLst>
              </p:cNvPr>
              <p:cNvSpPr/>
              <p:nvPr/>
            </p:nvSpPr>
            <p:spPr>
              <a:xfrm>
                <a:off x="3357546" y="3827250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11043A0-0DD1-47CA-A63E-D70F2C67476F}"/>
                </a:ext>
              </a:extLst>
            </p:cNvPr>
            <p:cNvSpPr/>
            <p:nvPr/>
          </p:nvSpPr>
          <p:spPr>
            <a:xfrm>
              <a:off x="4611737" y="3829522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EEB2297-AE3D-4ACC-9100-028783B054EC}"/>
                </a:ext>
              </a:extLst>
            </p:cNvPr>
            <p:cNvSpPr/>
            <p:nvPr/>
          </p:nvSpPr>
          <p:spPr>
            <a:xfrm>
              <a:off x="4344812" y="3823587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C4EF7BE-5269-4809-AD11-0A9BFA1A9890}"/>
              </a:ext>
            </a:extLst>
          </p:cNvPr>
          <p:cNvGrpSpPr/>
          <p:nvPr/>
        </p:nvGrpSpPr>
        <p:grpSpPr>
          <a:xfrm>
            <a:off x="3357546" y="3495743"/>
            <a:ext cx="1943845" cy="261733"/>
            <a:chOff x="3357546" y="3495743"/>
            <a:chExt cx="1943845" cy="261733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A798E83-C45B-4878-BE30-A3A20FA173A1}"/>
                </a:ext>
              </a:extLst>
            </p:cNvPr>
            <p:cNvGrpSpPr/>
            <p:nvPr/>
          </p:nvGrpSpPr>
          <p:grpSpPr>
            <a:xfrm>
              <a:off x="3357546" y="3495743"/>
              <a:ext cx="956579" cy="261733"/>
              <a:chOff x="3357546" y="3500347"/>
              <a:chExt cx="956579" cy="26173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EB6BBC48-DA43-4D6A-ABB8-6C20989DAFA6}"/>
                  </a:ext>
                </a:extLst>
              </p:cNvPr>
              <p:cNvSpPr/>
              <p:nvPr/>
            </p:nvSpPr>
            <p:spPr>
              <a:xfrm>
                <a:off x="3624471" y="350765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92E044-6D13-46C6-A55C-43F5CA6305B0}"/>
                  </a:ext>
                </a:extLst>
              </p:cNvPr>
              <p:cNvSpPr/>
              <p:nvPr/>
            </p:nvSpPr>
            <p:spPr>
              <a:xfrm>
                <a:off x="3357546" y="350034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F00B9-FF59-41A6-B696-C8A85F6862BF}"/>
                </a:ext>
              </a:extLst>
            </p:cNvPr>
            <p:cNvSpPr/>
            <p:nvPr/>
          </p:nvSpPr>
          <p:spPr>
            <a:xfrm>
              <a:off x="4611737" y="3501678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F022A45-D669-4ABE-BDEC-3632B9BB0B07}"/>
                </a:ext>
              </a:extLst>
            </p:cNvPr>
            <p:cNvSpPr/>
            <p:nvPr/>
          </p:nvSpPr>
          <p:spPr>
            <a:xfrm>
              <a:off x="4344812" y="3495743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FCE9E4-2DAE-4CD3-8056-2031A2DBB5D3}"/>
              </a:ext>
            </a:extLst>
          </p:cNvPr>
          <p:cNvSpPr/>
          <p:nvPr/>
        </p:nvSpPr>
        <p:spPr>
          <a:xfrm>
            <a:off x="1225436" y="3371389"/>
            <a:ext cx="937363" cy="1893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레벨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1805913-F98E-41AC-8145-29D2D634F73F}"/>
              </a:ext>
            </a:extLst>
          </p:cNvPr>
          <p:cNvSpPr/>
          <p:nvPr/>
        </p:nvSpPr>
        <p:spPr>
          <a:xfrm>
            <a:off x="6006147" y="3707670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92FCA7-85BC-4B44-A7BC-9682FC194998}"/>
              </a:ext>
            </a:extLst>
          </p:cNvPr>
          <p:cNvSpPr/>
          <p:nvPr/>
        </p:nvSpPr>
        <p:spPr>
          <a:xfrm>
            <a:off x="6006147" y="4285049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BC6EFAE-71D6-4DA9-A25D-CD800F23E993}"/>
              </a:ext>
            </a:extLst>
          </p:cNvPr>
          <p:cNvSpPr/>
          <p:nvPr/>
        </p:nvSpPr>
        <p:spPr>
          <a:xfrm>
            <a:off x="6006147" y="4774388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38578D5-C6BC-47D0-939E-4DA3959335F9}"/>
              </a:ext>
            </a:extLst>
          </p:cNvPr>
          <p:cNvGrpSpPr/>
          <p:nvPr/>
        </p:nvGrpSpPr>
        <p:grpSpPr>
          <a:xfrm>
            <a:off x="3357546" y="4337001"/>
            <a:ext cx="956579" cy="261733"/>
            <a:chOff x="3357546" y="4183339"/>
            <a:chExt cx="956579" cy="261733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819F2DC-EB06-4137-AFF6-B14DDF516BFF}"/>
                </a:ext>
              </a:extLst>
            </p:cNvPr>
            <p:cNvSpPr/>
            <p:nvPr/>
          </p:nvSpPr>
          <p:spPr>
            <a:xfrm>
              <a:off x="3624471" y="4190646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크리확률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141953-AD98-494E-A67A-7808BE75A3DD}"/>
                </a:ext>
              </a:extLst>
            </p:cNvPr>
            <p:cNvSpPr/>
            <p:nvPr/>
          </p:nvSpPr>
          <p:spPr>
            <a:xfrm>
              <a:off x="3357546" y="4183339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7A09B65-2168-4BEB-8B4A-791A188D1546}"/>
              </a:ext>
            </a:extLst>
          </p:cNvPr>
          <p:cNvSpPr/>
          <p:nvPr/>
        </p:nvSpPr>
        <p:spPr>
          <a:xfrm>
            <a:off x="4619013" y="4342936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크리배율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D9178B5-7C3F-4C6E-AA27-5419D1B30B18}"/>
              </a:ext>
            </a:extLst>
          </p:cNvPr>
          <p:cNvSpPr/>
          <p:nvPr/>
        </p:nvSpPr>
        <p:spPr>
          <a:xfrm>
            <a:off x="4352088" y="4337001"/>
            <a:ext cx="274551" cy="2617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C751610-AE5D-45B6-A743-2830C8BDF7BF}"/>
              </a:ext>
            </a:extLst>
          </p:cNvPr>
          <p:cNvSpPr/>
          <p:nvPr/>
        </p:nvSpPr>
        <p:spPr>
          <a:xfrm>
            <a:off x="3399471" y="5182554"/>
            <a:ext cx="1747790" cy="26173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현재 보유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요구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69CE8D8-2065-4F5D-8970-8E81CC460B34}"/>
              </a:ext>
            </a:extLst>
          </p:cNvPr>
          <p:cNvSpPr/>
          <p:nvPr/>
        </p:nvSpPr>
        <p:spPr>
          <a:xfrm>
            <a:off x="5227479" y="5231496"/>
            <a:ext cx="1456291" cy="3391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레벨 업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2C2F8EC-26C3-42D8-81C8-D05558131AEC}"/>
              </a:ext>
            </a:extLst>
          </p:cNvPr>
          <p:cNvSpPr/>
          <p:nvPr/>
        </p:nvSpPr>
        <p:spPr>
          <a:xfrm>
            <a:off x="3394792" y="5470464"/>
            <a:ext cx="1747789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 골드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B951F6D-1BB0-494E-9B4F-083EC11EA3F1}"/>
              </a:ext>
            </a:extLst>
          </p:cNvPr>
          <p:cNvGrpSpPr/>
          <p:nvPr/>
        </p:nvGrpSpPr>
        <p:grpSpPr>
          <a:xfrm>
            <a:off x="3357546" y="4757631"/>
            <a:ext cx="1943845" cy="292318"/>
            <a:chOff x="3357546" y="4757631"/>
            <a:chExt cx="1943845" cy="292318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794E56F-785F-45A7-853B-18668359CB24}"/>
                </a:ext>
              </a:extLst>
            </p:cNvPr>
            <p:cNvGrpSpPr/>
            <p:nvPr/>
          </p:nvGrpSpPr>
          <p:grpSpPr>
            <a:xfrm>
              <a:off x="3357546" y="4767598"/>
              <a:ext cx="956579" cy="261733"/>
              <a:chOff x="3357546" y="4548357"/>
              <a:chExt cx="956579" cy="261733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D33E738C-CA3A-4D59-8214-55CEC29B545A}"/>
                  </a:ext>
                </a:extLst>
              </p:cNvPr>
              <p:cNvSpPr/>
              <p:nvPr/>
            </p:nvSpPr>
            <p:spPr>
              <a:xfrm>
                <a:off x="3624471" y="455566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이동속도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2E7095A-3316-43E6-8C93-F8F4B0C89C7E}"/>
                  </a:ext>
                </a:extLst>
              </p:cNvPr>
              <p:cNvSpPr/>
              <p:nvPr/>
            </p:nvSpPr>
            <p:spPr>
              <a:xfrm>
                <a:off x="3357546" y="454835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95F9B6-A0F6-4CAC-89A7-1CEE0BE36EC1}"/>
                </a:ext>
              </a:extLst>
            </p:cNvPr>
            <p:cNvSpPr/>
            <p:nvPr/>
          </p:nvSpPr>
          <p:spPr>
            <a:xfrm>
              <a:off x="4342192" y="4757631"/>
              <a:ext cx="959199" cy="2923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</a:rPr>
                <a:t>상세정보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1A2483F-3C76-4A53-B918-4773B894451B}"/>
              </a:ext>
            </a:extLst>
          </p:cNvPr>
          <p:cNvSpPr/>
          <p:nvPr/>
        </p:nvSpPr>
        <p:spPr>
          <a:xfrm>
            <a:off x="2234584" y="3585110"/>
            <a:ext cx="1004152" cy="159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099B5BF-7BB7-44C0-AA92-81D63B58BF49}"/>
              </a:ext>
            </a:extLst>
          </p:cNvPr>
          <p:cNvSpPr/>
          <p:nvPr/>
        </p:nvSpPr>
        <p:spPr>
          <a:xfrm>
            <a:off x="2741933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E615320-98DC-4D30-BCE1-94D281078025}"/>
              </a:ext>
            </a:extLst>
          </p:cNvPr>
          <p:cNvSpPr/>
          <p:nvPr/>
        </p:nvSpPr>
        <p:spPr>
          <a:xfrm>
            <a:off x="2741933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078670-19F1-42EC-9B73-F01FC84490F7}"/>
              </a:ext>
            </a:extLst>
          </p:cNvPr>
          <p:cNvSpPr/>
          <p:nvPr/>
        </p:nvSpPr>
        <p:spPr>
          <a:xfrm>
            <a:off x="2741933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19B846-A566-4593-9E1C-CBCB0CB0CB4D}"/>
              </a:ext>
            </a:extLst>
          </p:cNvPr>
          <p:cNvSpPr/>
          <p:nvPr/>
        </p:nvSpPr>
        <p:spPr>
          <a:xfrm>
            <a:off x="2275772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81AB40-DAA2-49C6-B382-6ABB078AD049}"/>
              </a:ext>
            </a:extLst>
          </p:cNvPr>
          <p:cNvSpPr/>
          <p:nvPr/>
        </p:nvSpPr>
        <p:spPr>
          <a:xfrm>
            <a:off x="2275772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E9BC6C0-9BF7-4CFB-AF9A-A14003D5BDCF}"/>
              </a:ext>
            </a:extLst>
          </p:cNvPr>
          <p:cNvSpPr/>
          <p:nvPr/>
        </p:nvSpPr>
        <p:spPr>
          <a:xfrm>
            <a:off x="2275772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F7262CF7-AFB0-4767-AA71-647FEC6910EA}"/>
              </a:ext>
            </a:extLst>
          </p:cNvPr>
          <p:cNvSpPr/>
          <p:nvPr/>
        </p:nvSpPr>
        <p:spPr>
          <a:xfrm>
            <a:off x="754772" y="2323734"/>
            <a:ext cx="377916" cy="1421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0" name="꺾인 연결선 45">
            <a:extLst>
              <a:ext uri="{FF2B5EF4-FFF2-40B4-BE49-F238E27FC236}">
                <a16:creationId xmlns:a16="http://schemas.microsoft.com/office/drawing/2014/main" id="{4498DB4D-540B-4713-945B-9863363EF474}"/>
              </a:ext>
            </a:extLst>
          </p:cNvPr>
          <p:cNvCxnSpPr>
            <a:cxnSpLocks/>
            <a:stCxn id="159" idx="2"/>
            <a:endCxn id="138" idx="1"/>
          </p:cNvCxnSpPr>
          <p:nvPr/>
        </p:nvCxnSpPr>
        <p:spPr>
          <a:xfrm rot="16200000" flipH="1">
            <a:off x="584501" y="2825123"/>
            <a:ext cx="1000164" cy="28170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3C3A45A-FBDA-40C1-A45D-B4AB4A6F2B5A}"/>
              </a:ext>
            </a:extLst>
          </p:cNvPr>
          <p:cNvSpPr/>
          <p:nvPr/>
        </p:nvSpPr>
        <p:spPr>
          <a:xfrm>
            <a:off x="589434" y="3874068"/>
            <a:ext cx="248319" cy="2671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cxnSp>
        <p:nvCxnSpPr>
          <p:cNvPr id="174" name="꺾인 연결선 45">
            <a:extLst>
              <a:ext uri="{FF2B5EF4-FFF2-40B4-BE49-F238E27FC236}">
                <a16:creationId xmlns:a16="http://schemas.microsoft.com/office/drawing/2014/main" id="{AAAE7627-96FC-4C22-AB9A-447FDE4778B3}"/>
              </a:ext>
            </a:extLst>
          </p:cNvPr>
          <p:cNvCxnSpPr>
            <a:cxnSpLocks/>
            <a:stCxn id="173" idx="2"/>
            <a:endCxn id="242" idx="1"/>
          </p:cNvCxnSpPr>
          <p:nvPr/>
        </p:nvCxnSpPr>
        <p:spPr>
          <a:xfrm rot="16200000" flipH="1">
            <a:off x="856631" y="3998159"/>
            <a:ext cx="234141" cy="52021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모서리가 둥근 직사각형 20">
            <a:extLst>
              <a:ext uri="{FF2B5EF4-FFF2-40B4-BE49-F238E27FC236}">
                <a16:creationId xmlns:a16="http://schemas.microsoft.com/office/drawing/2014/main" id="{AC717BF8-82D4-418C-828F-50C1B0692B84}"/>
              </a:ext>
            </a:extLst>
          </p:cNvPr>
          <p:cNvSpPr/>
          <p:nvPr/>
        </p:nvSpPr>
        <p:spPr>
          <a:xfrm>
            <a:off x="3217058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4D6F6A8-76FE-4261-A5E4-E90280756B5B}"/>
              </a:ext>
            </a:extLst>
          </p:cNvPr>
          <p:cNvSpPr/>
          <p:nvPr/>
        </p:nvSpPr>
        <p:spPr>
          <a:xfrm>
            <a:off x="935217" y="1840227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5" name="꺾인 연결선 45">
            <a:extLst>
              <a:ext uri="{FF2B5EF4-FFF2-40B4-BE49-F238E27FC236}">
                <a16:creationId xmlns:a16="http://schemas.microsoft.com/office/drawing/2014/main" id="{6E29F987-9A64-4443-891B-D5043FB87C2F}"/>
              </a:ext>
            </a:extLst>
          </p:cNvPr>
          <p:cNvCxnSpPr>
            <a:cxnSpLocks/>
            <a:stCxn id="184" idx="3"/>
            <a:endCxn id="188" idx="1"/>
          </p:cNvCxnSpPr>
          <p:nvPr/>
        </p:nvCxnSpPr>
        <p:spPr>
          <a:xfrm flipV="1">
            <a:off x="1873935" y="1964843"/>
            <a:ext cx="159034" cy="3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B7B70AE-3B58-43C0-BCAA-13F2DBEDDC7B}"/>
              </a:ext>
            </a:extLst>
          </p:cNvPr>
          <p:cNvSpPr/>
          <p:nvPr/>
        </p:nvSpPr>
        <p:spPr>
          <a:xfrm>
            <a:off x="2032969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</a:rPr>
              <a:t>캐릭터 별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3BE333EF-7C14-4B98-823F-69390A6295C6}"/>
              </a:ext>
            </a:extLst>
          </p:cNvPr>
          <p:cNvCxnSpPr>
            <a:cxnSpLocks/>
            <a:stCxn id="188" idx="3"/>
            <a:endCxn id="183" idx="1"/>
          </p:cNvCxnSpPr>
          <p:nvPr/>
        </p:nvCxnSpPr>
        <p:spPr>
          <a:xfrm>
            <a:off x="3006356" y="1964843"/>
            <a:ext cx="210702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45">
            <a:extLst>
              <a:ext uri="{FF2B5EF4-FFF2-40B4-BE49-F238E27FC236}">
                <a16:creationId xmlns:a16="http://schemas.microsoft.com/office/drawing/2014/main" id="{83514EF3-8109-4BDB-B49A-06D9C4958943}"/>
              </a:ext>
            </a:extLst>
          </p:cNvPr>
          <p:cNvCxnSpPr>
            <a:cxnSpLocks/>
            <a:stCxn id="183" idx="2"/>
            <a:endCxn id="16" idx="0"/>
          </p:cNvCxnSpPr>
          <p:nvPr/>
        </p:nvCxnSpPr>
        <p:spPr>
          <a:xfrm>
            <a:off x="3889390" y="2096364"/>
            <a:ext cx="6066" cy="4353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349129B-ED6E-448A-8530-121D7441F6CD}"/>
              </a:ext>
            </a:extLst>
          </p:cNvPr>
          <p:cNvSpPr/>
          <p:nvPr/>
        </p:nvSpPr>
        <p:spPr>
          <a:xfrm>
            <a:off x="1997786" y="2309829"/>
            <a:ext cx="377916" cy="14216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2" name="꺾인 연결선 45">
            <a:extLst>
              <a:ext uri="{FF2B5EF4-FFF2-40B4-BE49-F238E27FC236}">
                <a16:creationId xmlns:a16="http://schemas.microsoft.com/office/drawing/2014/main" id="{10DA214D-3466-4681-9BF5-530C9E5C4653}"/>
              </a:ext>
            </a:extLst>
          </p:cNvPr>
          <p:cNvCxnSpPr>
            <a:cxnSpLocks/>
            <a:stCxn id="161" idx="2"/>
            <a:endCxn id="105" idx="0"/>
          </p:cNvCxnSpPr>
          <p:nvPr/>
        </p:nvCxnSpPr>
        <p:spPr>
          <a:xfrm rot="16200000" flipH="1">
            <a:off x="1884858" y="2753875"/>
            <a:ext cx="615516" cy="117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E0FB85FF-CB8A-47CA-963B-6EFEA1933FFE}"/>
              </a:ext>
            </a:extLst>
          </p:cNvPr>
          <p:cNvSpPr/>
          <p:nvPr/>
        </p:nvSpPr>
        <p:spPr>
          <a:xfrm>
            <a:off x="3063587" y="2300073"/>
            <a:ext cx="587918" cy="1425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4" name="꺾인 연결선 45">
            <a:extLst>
              <a:ext uri="{FF2B5EF4-FFF2-40B4-BE49-F238E27FC236}">
                <a16:creationId xmlns:a16="http://schemas.microsoft.com/office/drawing/2014/main" id="{A2CC9D2C-1EB8-47CE-B0F4-28969C96A495}"/>
              </a:ext>
            </a:extLst>
          </p:cNvPr>
          <p:cNvCxnSpPr>
            <a:cxnSpLocks/>
            <a:stCxn id="163" idx="2"/>
            <a:endCxn id="113" idx="3"/>
          </p:cNvCxnSpPr>
          <p:nvPr/>
        </p:nvCxnSpPr>
        <p:spPr>
          <a:xfrm rot="5400000">
            <a:off x="2766186" y="2866245"/>
            <a:ext cx="1015001" cy="16772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AB9FEE1-CB02-4E1A-8FD0-FE4D1CFC7F3A}"/>
              </a:ext>
            </a:extLst>
          </p:cNvPr>
          <p:cNvSpPr/>
          <p:nvPr/>
        </p:nvSpPr>
        <p:spPr>
          <a:xfrm>
            <a:off x="2168732" y="5794653"/>
            <a:ext cx="312524" cy="17105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0" name="꺾인 연결선 45">
            <a:extLst>
              <a:ext uri="{FF2B5EF4-FFF2-40B4-BE49-F238E27FC236}">
                <a16:creationId xmlns:a16="http://schemas.microsoft.com/office/drawing/2014/main" id="{2495B5BC-A922-4E34-B697-91FBC2CF373B}"/>
              </a:ext>
            </a:extLst>
          </p:cNvPr>
          <p:cNvCxnSpPr>
            <a:cxnSpLocks/>
            <a:stCxn id="229" idx="3"/>
            <a:endCxn id="154" idx="2"/>
          </p:cNvCxnSpPr>
          <p:nvPr/>
        </p:nvCxnSpPr>
        <p:spPr>
          <a:xfrm flipV="1">
            <a:off x="2481256" y="5182554"/>
            <a:ext cx="255404" cy="69762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BD41195-7514-4E0D-8F58-D1F6EFBF7413}"/>
              </a:ext>
            </a:extLst>
          </p:cNvPr>
          <p:cNvSpPr/>
          <p:nvPr/>
        </p:nvSpPr>
        <p:spPr>
          <a:xfrm>
            <a:off x="387945" y="5337474"/>
            <a:ext cx="312524" cy="17105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5" name="꺾인 연결선 45">
            <a:extLst>
              <a:ext uri="{FF2B5EF4-FFF2-40B4-BE49-F238E27FC236}">
                <a16:creationId xmlns:a16="http://schemas.microsoft.com/office/drawing/2014/main" id="{0D52B78A-2D66-429A-A05D-B249F88F1F45}"/>
              </a:ext>
            </a:extLst>
          </p:cNvPr>
          <p:cNvCxnSpPr>
            <a:cxnSpLocks/>
            <a:stCxn id="234" idx="3"/>
            <a:endCxn id="107" idx="1"/>
          </p:cNvCxnSpPr>
          <p:nvPr/>
        </p:nvCxnSpPr>
        <p:spPr>
          <a:xfrm>
            <a:off x="700469" y="5423003"/>
            <a:ext cx="363036" cy="1485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AA0E72E1-46FE-4872-895C-93EB661DFE5E}"/>
              </a:ext>
            </a:extLst>
          </p:cNvPr>
          <p:cNvSpPr/>
          <p:nvPr/>
        </p:nvSpPr>
        <p:spPr>
          <a:xfrm>
            <a:off x="3315757" y="2996727"/>
            <a:ext cx="3422313" cy="277280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4D45914B-D35B-4A1D-906A-7D10C07F2085}"/>
              </a:ext>
            </a:extLst>
          </p:cNvPr>
          <p:cNvSpPr/>
          <p:nvPr/>
        </p:nvSpPr>
        <p:spPr>
          <a:xfrm>
            <a:off x="1233808" y="3647221"/>
            <a:ext cx="927784" cy="1456232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244" name="꺾인 연결선 45">
            <a:extLst>
              <a:ext uri="{FF2B5EF4-FFF2-40B4-BE49-F238E27FC236}">
                <a16:creationId xmlns:a16="http://schemas.microsoft.com/office/drawing/2014/main" id="{38FDC0E9-F963-4652-B45A-E125C4629FFD}"/>
              </a:ext>
            </a:extLst>
          </p:cNvPr>
          <p:cNvCxnSpPr>
            <a:cxnSpLocks/>
            <a:stCxn id="107" idx="2"/>
            <a:endCxn id="245" idx="0"/>
          </p:cNvCxnSpPr>
          <p:nvPr/>
        </p:nvCxnSpPr>
        <p:spPr>
          <a:xfrm>
            <a:off x="1530646" y="5770504"/>
            <a:ext cx="4846" cy="29686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080C9A0B-9F5E-49D4-90C3-620DB8932C59}"/>
              </a:ext>
            </a:extLst>
          </p:cNvPr>
          <p:cNvSpPr/>
          <p:nvPr/>
        </p:nvSpPr>
        <p:spPr>
          <a:xfrm>
            <a:off x="1066133" y="6067373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463159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사각형: 둥근 모서리 212">
            <a:extLst>
              <a:ext uri="{FF2B5EF4-FFF2-40B4-BE49-F238E27FC236}">
                <a16:creationId xmlns:a16="http://schemas.microsoft.com/office/drawing/2014/main" id="{B2E22F81-C19A-4593-9D52-A279EC0F2263}"/>
              </a:ext>
            </a:extLst>
          </p:cNvPr>
          <p:cNvSpPr/>
          <p:nvPr/>
        </p:nvSpPr>
        <p:spPr>
          <a:xfrm>
            <a:off x="3204108" y="5879512"/>
            <a:ext cx="856043" cy="33249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8D0B0752-2CF2-4B3C-8F34-B3ED2B910579}"/>
              </a:ext>
            </a:extLst>
          </p:cNvPr>
          <p:cNvSpPr/>
          <p:nvPr/>
        </p:nvSpPr>
        <p:spPr>
          <a:xfrm>
            <a:off x="2872784" y="5869789"/>
            <a:ext cx="340790" cy="3482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2" name="Google Shape;551;p46">
            <a:extLst>
              <a:ext uri="{FF2B5EF4-FFF2-40B4-BE49-F238E27FC236}">
                <a16:creationId xmlns:a16="http://schemas.microsoft.com/office/drawing/2014/main" id="{BF59C194-7947-4436-B058-9A285BA8095E}"/>
              </a:ext>
            </a:extLst>
          </p:cNvPr>
          <p:cNvGraphicFramePr/>
          <p:nvPr/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3267836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18375661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33036523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21537268-4492-4F8E-AF06-662EF8C9C19E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DDB64D-1AB7-4E40-AE8C-8A77F087EDD3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C0087A05-7A0F-4A7B-B924-09E6C5C5564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9E249-9617-40B3-B5B8-90B1209975A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6BCAF2-E78B-4D8C-A688-6985807BA6B8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BFF18CC9-B35C-4FCB-B51F-E3B15E25306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88050F-D5A9-48F0-8747-962D6D2B84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4BA88-6900-4A9A-A56E-DC033AA05ADB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5D368-B98B-441D-AE01-D6F2DD092F63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27248D-BA13-4477-B51F-CAAD75EE9895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6337A-5F3C-4EB6-8CF2-835C64AA8A5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731760-F874-4A68-9A26-12BBD3623B8B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60FB2-33BC-41D2-AF94-524A62412E21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AB7C3-3246-4C0C-9763-059361B0C683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06752-FC4F-4B1D-8914-D9E167E49C2A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883B2-7080-4779-9EAC-9CAD963B3157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299A1B-DD42-4162-97CF-7A292461858A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F642849-663D-4D29-9B15-B3FED2011647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8C941-8B70-463D-B0DB-8CDEA06375E4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C06D24-8CB7-411E-9B4F-0FAF25C1D979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DD1570-E29C-4F0C-981A-675E262056AB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15D8F-F2C1-486E-8515-5144D9D7994A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DD2C8E-DF7A-43C0-A94F-AA73546895B0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C3BCA0-3AA5-483E-AB2B-11AB2D843BE1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1278AA-E3FC-46C4-B446-7A18D36AA680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962E7A-BB90-448A-9848-A7701BE287C5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E1C3A-CE1C-44B1-B798-A7238534C6FE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405B56-C3DA-44FB-9EEA-8FDD530276FD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3453B02-55D8-4AC2-8BD3-25C23E6599FC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C82B2C-A656-4D2F-B2ED-9994626558FB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55C45-1B89-481E-9846-1C2836F941C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ADC673-EFCA-4A35-8041-AAB1C699D017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83FE19-A7BA-4624-A3A3-8AB3C8228CC5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8348-AF7B-44C8-80E9-226B7D903BF1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E41A8D-C7CC-4570-9544-337ACF0D3793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956A23-A8BD-427E-91CF-C3EA05372200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E55F0A-CDFF-4B01-B409-5DD96624A29D}"/>
              </a:ext>
            </a:extLst>
          </p:cNvPr>
          <p:cNvSpPr/>
          <p:nvPr/>
        </p:nvSpPr>
        <p:spPr>
          <a:xfrm>
            <a:off x="1006462" y="2512866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F8EA53-1C91-4F19-8C57-B1EF44639739}"/>
              </a:ext>
            </a:extLst>
          </p:cNvPr>
          <p:cNvSpPr/>
          <p:nvPr/>
        </p:nvSpPr>
        <p:spPr>
          <a:xfrm>
            <a:off x="1063505" y="3007726"/>
            <a:ext cx="5654729" cy="2762777"/>
          </a:xfrm>
          <a:prstGeom prst="roundRect">
            <a:avLst>
              <a:gd name="adj" fmla="val 2692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70EAF9F-60AC-4C27-A8EE-59CC0EABC9D7}"/>
              </a:ext>
            </a:extLst>
          </p:cNvPr>
          <p:cNvSpPr/>
          <p:nvPr/>
        </p:nvSpPr>
        <p:spPr>
          <a:xfrm>
            <a:off x="1233808" y="3647221"/>
            <a:ext cx="927784" cy="1456232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6A967B-9CAC-4EDF-B325-F73E95C6E2BC}"/>
              </a:ext>
            </a:extLst>
          </p:cNvPr>
          <p:cNvSpPr/>
          <p:nvPr/>
        </p:nvSpPr>
        <p:spPr>
          <a:xfrm>
            <a:off x="4226868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착용 장비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16A225F-A7E4-4C4A-96DD-7C4648AD57FA}"/>
              </a:ext>
            </a:extLst>
          </p:cNvPr>
          <p:cNvSpPr/>
          <p:nvPr/>
        </p:nvSpPr>
        <p:spPr>
          <a:xfrm>
            <a:off x="5157388" y="3020563"/>
            <a:ext cx="885034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스킬 상세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7495E-396A-471E-86C2-AEFE17C48FFB}"/>
              </a:ext>
            </a:extLst>
          </p:cNvPr>
          <p:cNvSpPr/>
          <p:nvPr/>
        </p:nvSpPr>
        <p:spPr>
          <a:xfrm>
            <a:off x="1158240" y="3067505"/>
            <a:ext cx="2080496" cy="2473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CAA464-60CF-4C4C-A160-F0EE95D75F7F}"/>
              </a:ext>
            </a:extLst>
          </p:cNvPr>
          <p:cNvSpPr/>
          <p:nvPr/>
        </p:nvSpPr>
        <p:spPr>
          <a:xfrm>
            <a:off x="1063505" y="5372540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제작으로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4FA468-BB62-4F53-8444-43EE652B475F}"/>
              </a:ext>
            </a:extLst>
          </p:cNvPr>
          <p:cNvSpPr/>
          <p:nvPr/>
        </p:nvSpPr>
        <p:spPr>
          <a:xfrm>
            <a:off x="3315757" y="3020563"/>
            <a:ext cx="920393" cy="387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능력치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4DA270-614F-41AE-BBB7-3620CFD6CFD7}"/>
              </a:ext>
            </a:extLst>
          </p:cNvPr>
          <p:cNvSpPr/>
          <p:nvPr/>
        </p:nvSpPr>
        <p:spPr>
          <a:xfrm>
            <a:off x="3309171" y="3414200"/>
            <a:ext cx="3422313" cy="2356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CA59872-866A-4F51-AC6D-501FABF9DD52}"/>
              </a:ext>
            </a:extLst>
          </p:cNvPr>
          <p:cNvSpPr/>
          <p:nvPr/>
        </p:nvSpPr>
        <p:spPr>
          <a:xfrm>
            <a:off x="6347453" y="3006277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4E92A-B12E-4511-B816-E5CFF1359457}"/>
              </a:ext>
            </a:extLst>
          </p:cNvPr>
          <p:cNvSpPr/>
          <p:nvPr/>
        </p:nvSpPr>
        <p:spPr>
          <a:xfrm>
            <a:off x="2294040" y="3349830"/>
            <a:ext cx="895785" cy="2155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종합전투력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0EACA50-CA93-4D93-8F64-BAD58C410A4B}"/>
              </a:ext>
            </a:extLst>
          </p:cNvPr>
          <p:cNvSpPr/>
          <p:nvPr/>
        </p:nvSpPr>
        <p:spPr>
          <a:xfrm>
            <a:off x="5365411" y="4031379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23240CC-A3AB-4185-96C4-706C2946F97B}"/>
              </a:ext>
            </a:extLst>
          </p:cNvPr>
          <p:cNvSpPr/>
          <p:nvPr/>
        </p:nvSpPr>
        <p:spPr>
          <a:xfrm>
            <a:off x="5369940" y="3505223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3447DC2-B017-4F0A-A851-87A3BE6BFB30}"/>
              </a:ext>
            </a:extLst>
          </p:cNvPr>
          <p:cNvSpPr/>
          <p:nvPr/>
        </p:nvSpPr>
        <p:spPr>
          <a:xfrm>
            <a:off x="5365411" y="4557535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54202D1-6417-446D-884B-9A46DA872EB8}"/>
              </a:ext>
            </a:extLst>
          </p:cNvPr>
          <p:cNvGrpSpPr/>
          <p:nvPr/>
        </p:nvGrpSpPr>
        <p:grpSpPr>
          <a:xfrm>
            <a:off x="3357546" y="3916372"/>
            <a:ext cx="1943845" cy="261733"/>
            <a:chOff x="3357546" y="3823587"/>
            <a:chExt cx="1943845" cy="261733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28E12AA2-BFB2-43E1-B65A-8F5915D124A8}"/>
                </a:ext>
              </a:extLst>
            </p:cNvPr>
            <p:cNvGrpSpPr/>
            <p:nvPr/>
          </p:nvGrpSpPr>
          <p:grpSpPr>
            <a:xfrm>
              <a:off x="3357546" y="3823587"/>
              <a:ext cx="956579" cy="261733"/>
              <a:chOff x="3357546" y="3827250"/>
              <a:chExt cx="956579" cy="261733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A44BFC6-4670-41AF-B606-C5A2CF934422}"/>
                  </a:ext>
                </a:extLst>
              </p:cNvPr>
              <p:cNvSpPr/>
              <p:nvPr/>
            </p:nvSpPr>
            <p:spPr>
              <a:xfrm>
                <a:off x="3624471" y="3834557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체력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C7197F9D-DE3C-4CDB-AFE4-9AC4B67E3845}"/>
                  </a:ext>
                </a:extLst>
              </p:cNvPr>
              <p:cNvSpPr/>
              <p:nvPr/>
            </p:nvSpPr>
            <p:spPr>
              <a:xfrm>
                <a:off x="3357546" y="3827250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11043A0-0DD1-47CA-A63E-D70F2C67476F}"/>
                </a:ext>
              </a:extLst>
            </p:cNvPr>
            <p:cNvSpPr/>
            <p:nvPr/>
          </p:nvSpPr>
          <p:spPr>
            <a:xfrm>
              <a:off x="4611737" y="3829522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EEB2297-AE3D-4ACC-9100-028783B054EC}"/>
                </a:ext>
              </a:extLst>
            </p:cNvPr>
            <p:cNvSpPr/>
            <p:nvPr/>
          </p:nvSpPr>
          <p:spPr>
            <a:xfrm>
              <a:off x="4344812" y="3823587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C4EF7BE-5269-4809-AD11-0A9BFA1A9890}"/>
              </a:ext>
            </a:extLst>
          </p:cNvPr>
          <p:cNvGrpSpPr/>
          <p:nvPr/>
        </p:nvGrpSpPr>
        <p:grpSpPr>
          <a:xfrm>
            <a:off x="3357546" y="3495743"/>
            <a:ext cx="1943845" cy="261733"/>
            <a:chOff x="3357546" y="3495743"/>
            <a:chExt cx="1943845" cy="261733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A798E83-C45B-4878-BE30-A3A20FA173A1}"/>
                </a:ext>
              </a:extLst>
            </p:cNvPr>
            <p:cNvGrpSpPr/>
            <p:nvPr/>
          </p:nvGrpSpPr>
          <p:grpSpPr>
            <a:xfrm>
              <a:off x="3357546" y="3495743"/>
              <a:ext cx="956579" cy="261733"/>
              <a:chOff x="3357546" y="3500347"/>
              <a:chExt cx="956579" cy="26173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EB6BBC48-DA43-4D6A-ABB8-6C20989DAFA6}"/>
                  </a:ext>
                </a:extLst>
              </p:cNvPr>
              <p:cNvSpPr/>
              <p:nvPr/>
            </p:nvSpPr>
            <p:spPr>
              <a:xfrm>
                <a:off x="3624471" y="350765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92E044-6D13-46C6-A55C-43F5CA6305B0}"/>
                  </a:ext>
                </a:extLst>
              </p:cNvPr>
              <p:cNvSpPr/>
              <p:nvPr/>
            </p:nvSpPr>
            <p:spPr>
              <a:xfrm>
                <a:off x="3357546" y="350034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F00B9-FF59-41A6-B696-C8A85F6862BF}"/>
                </a:ext>
              </a:extLst>
            </p:cNvPr>
            <p:cNvSpPr/>
            <p:nvPr/>
          </p:nvSpPr>
          <p:spPr>
            <a:xfrm>
              <a:off x="4611737" y="3501678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F022A45-D669-4ABE-BDEC-3632B9BB0B07}"/>
                </a:ext>
              </a:extLst>
            </p:cNvPr>
            <p:cNvSpPr/>
            <p:nvPr/>
          </p:nvSpPr>
          <p:spPr>
            <a:xfrm>
              <a:off x="4344812" y="3495743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FCE9E4-2DAE-4CD3-8056-2031A2DBB5D3}"/>
              </a:ext>
            </a:extLst>
          </p:cNvPr>
          <p:cNvSpPr/>
          <p:nvPr/>
        </p:nvSpPr>
        <p:spPr>
          <a:xfrm>
            <a:off x="1225436" y="3371389"/>
            <a:ext cx="937363" cy="1893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레벨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1805913-F98E-41AC-8145-29D2D634F73F}"/>
              </a:ext>
            </a:extLst>
          </p:cNvPr>
          <p:cNvSpPr/>
          <p:nvPr/>
        </p:nvSpPr>
        <p:spPr>
          <a:xfrm>
            <a:off x="6006147" y="3707670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92FCA7-85BC-4B44-A7BC-9682FC194998}"/>
              </a:ext>
            </a:extLst>
          </p:cNvPr>
          <p:cNvSpPr/>
          <p:nvPr/>
        </p:nvSpPr>
        <p:spPr>
          <a:xfrm>
            <a:off x="6006147" y="4285049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BC6EFAE-71D6-4DA9-A25D-CD800F23E993}"/>
              </a:ext>
            </a:extLst>
          </p:cNvPr>
          <p:cNvSpPr/>
          <p:nvPr/>
        </p:nvSpPr>
        <p:spPr>
          <a:xfrm>
            <a:off x="6006147" y="4774388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38578D5-C6BC-47D0-939E-4DA3959335F9}"/>
              </a:ext>
            </a:extLst>
          </p:cNvPr>
          <p:cNvGrpSpPr/>
          <p:nvPr/>
        </p:nvGrpSpPr>
        <p:grpSpPr>
          <a:xfrm>
            <a:off x="3357546" y="4337001"/>
            <a:ext cx="956579" cy="261733"/>
            <a:chOff x="3357546" y="4183339"/>
            <a:chExt cx="956579" cy="261733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819F2DC-EB06-4137-AFF6-B14DDF516BFF}"/>
                </a:ext>
              </a:extLst>
            </p:cNvPr>
            <p:cNvSpPr/>
            <p:nvPr/>
          </p:nvSpPr>
          <p:spPr>
            <a:xfrm>
              <a:off x="3624471" y="4190646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크리확률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141953-AD98-494E-A67A-7808BE75A3DD}"/>
                </a:ext>
              </a:extLst>
            </p:cNvPr>
            <p:cNvSpPr/>
            <p:nvPr/>
          </p:nvSpPr>
          <p:spPr>
            <a:xfrm>
              <a:off x="3357546" y="4183339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7A09B65-2168-4BEB-8B4A-791A188D1546}"/>
              </a:ext>
            </a:extLst>
          </p:cNvPr>
          <p:cNvSpPr/>
          <p:nvPr/>
        </p:nvSpPr>
        <p:spPr>
          <a:xfrm>
            <a:off x="4619013" y="4342936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크리배율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D9178B5-7C3F-4C6E-AA27-5419D1B30B18}"/>
              </a:ext>
            </a:extLst>
          </p:cNvPr>
          <p:cNvSpPr/>
          <p:nvPr/>
        </p:nvSpPr>
        <p:spPr>
          <a:xfrm>
            <a:off x="4352088" y="4337001"/>
            <a:ext cx="274551" cy="2617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C751610-AE5D-45B6-A743-2830C8BDF7BF}"/>
              </a:ext>
            </a:extLst>
          </p:cNvPr>
          <p:cNvSpPr/>
          <p:nvPr/>
        </p:nvSpPr>
        <p:spPr>
          <a:xfrm>
            <a:off x="3399471" y="5182554"/>
            <a:ext cx="1747790" cy="26173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현재 보유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요구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69CE8D8-2065-4F5D-8970-8E81CC460B34}"/>
              </a:ext>
            </a:extLst>
          </p:cNvPr>
          <p:cNvSpPr/>
          <p:nvPr/>
        </p:nvSpPr>
        <p:spPr>
          <a:xfrm>
            <a:off x="5227479" y="5231496"/>
            <a:ext cx="1456291" cy="3391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레벨 업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2C2F8EC-26C3-42D8-81C8-D05558131AEC}"/>
              </a:ext>
            </a:extLst>
          </p:cNvPr>
          <p:cNvSpPr/>
          <p:nvPr/>
        </p:nvSpPr>
        <p:spPr>
          <a:xfrm>
            <a:off x="3394792" y="5470464"/>
            <a:ext cx="1747789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 골드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B951F6D-1BB0-494E-9B4F-083EC11EA3F1}"/>
              </a:ext>
            </a:extLst>
          </p:cNvPr>
          <p:cNvGrpSpPr/>
          <p:nvPr/>
        </p:nvGrpSpPr>
        <p:grpSpPr>
          <a:xfrm>
            <a:off x="3357546" y="4757631"/>
            <a:ext cx="1943845" cy="292318"/>
            <a:chOff x="3357546" y="4757631"/>
            <a:chExt cx="1943845" cy="292318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794E56F-785F-45A7-853B-18668359CB24}"/>
                </a:ext>
              </a:extLst>
            </p:cNvPr>
            <p:cNvGrpSpPr/>
            <p:nvPr/>
          </p:nvGrpSpPr>
          <p:grpSpPr>
            <a:xfrm>
              <a:off x="3357546" y="4767598"/>
              <a:ext cx="956579" cy="261733"/>
              <a:chOff x="3357546" y="4548357"/>
              <a:chExt cx="956579" cy="261733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D33E738C-CA3A-4D59-8214-55CEC29B545A}"/>
                  </a:ext>
                </a:extLst>
              </p:cNvPr>
              <p:cNvSpPr/>
              <p:nvPr/>
            </p:nvSpPr>
            <p:spPr>
              <a:xfrm>
                <a:off x="3624471" y="455566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이동속도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2E7095A-3316-43E6-8C93-F8F4B0C89C7E}"/>
                  </a:ext>
                </a:extLst>
              </p:cNvPr>
              <p:cNvSpPr/>
              <p:nvPr/>
            </p:nvSpPr>
            <p:spPr>
              <a:xfrm>
                <a:off x="3357546" y="454835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95F9B6-A0F6-4CAC-89A7-1CEE0BE36EC1}"/>
                </a:ext>
              </a:extLst>
            </p:cNvPr>
            <p:cNvSpPr/>
            <p:nvPr/>
          </p:nvSpPr>
          <p:spPr>
            <a:xfrm>
              <a:off x="4342192" y="4757631"/>
              <a:ext cx="959199" cy="2923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</a:rPr>
                <a:t>상세정보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1A2483F-3C76-4A53-B918-4773B894451B}"/>
              </a:ext>
            </a:extLst>
          </p:cNvPr>
          <p:cNvSpPr/>
          <p:nvPr/>
        </p:nvSpPr>
        <p:spPr>
          <a:xfrm>
            <a:off x="2225253" y="3585110"/>
            <a:ext cx="1004152" cy="159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099B5BF-7BB7-44C0-AA92-81D63B58BF49}"/>
              </a:ext>
            </a:extLst>
          </p:cNvPr>
          <p:cNvSpPr/>
          <p:nvPr/>
        </p:nvSpPr>
        <p:spPr>
          <a:xfrm>
            <a:off x="2741933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E615320-98DC-4D30-BCE1-94D281078025}"/>
              </a:ext>
            </a:extLst>
          </p:cNvPr>
          <p:cNvSpPr/>
          <p:nvPr/>
        </p:nvSpPr>
        <p:spPr>
          <a:xfrm>
            <a:off x="2741933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078670-19F1-42EC-9B73-F01FC84490F7}"/>
              </a:ext>
            </a:extLst>
          </p:cNvPr>
          <p:cNvSpPr/>
          <p:nvPr/>
        </p:nvSpPr>
        <p:spPr>
          <a:xfrm>
            <a:off x="2741933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19B846-A566-4593-9E1C-CBCB0CB0CB4D}"/>
              </a:ext>
            </a:extLst>
          </p:cNvPr>
          <p:cNvSpPr/>
          <p:nvPr/>
        </p:nvSpPr>
        <p:spPr>
          <a:xfrm>
            <a:off x="2275772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81AB40-DAA2-49C6-B382-6ABB078AD049}"/>
              </a:ext>
            </a:extLst>
          </p:cNvPr>
          <p:cNvSpPr/>
          <p:nvPr/>
        </p:nvSpPr>
        <p:spPr>
          <a:xfrm>
            <a:off x="2275772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E9BC6C0-9BF7-4CFB-AF9A-A14003D5BDCF}"/>
              </a:ext>
            </a:extLst>
          </p:cNvPr>
          <p:cNvSpPr/>
          <p:nvPr/>
        </p:nvSpPr>
        <p:spPr>
          <a:xfrm>
            <a:off x="2275772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모서리가 둥근 직사각형 20">
            <a:extLst>
              <a:ext uri="{FF2B5EF4-FFF2-40B4-BE49-F238E27FC236}">
                <a16:creationId xmlns:a16="http://schemas.microsoft.com/office/drawing/2014/main" id="{AC717BF8-82D4-418C-828F-50C1B0692B84}"/>
              </a:ext>
            </a:extLst>
          </p:cNvPr>
          <p:cNvSpPr/>
          <p:nvPr/>
        </p:nvSpPr>
        <p:spPr>
          <a:xfrm>
            <a:off x="3217058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4D6F6A8-76FE-4261-A5E4-E90280756B5B}"/>
              </a:ext>
            </a:extLst>
          </p:cNvPr>
          <p:cNvSpPr/>
          <p:nvPr/>
        </p:nvSpPr>
        <p:spPr>
          <a:xfrm>
            <a:off x="935217" y="1840227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5" name="꺾인 연결선 45">
            <a:extLst>
              <a:ext uri="{FF2B5EF4-FFF2-40B4-BE49-F238E27FC236}">
                <a16:creationId xmlns:a16="http://schemas.microsoft.com/office/drawing/2014/main" id="{6E29F987-9A64-4443-891B-D5043FB87C2F}"/>
              </a:ext>
            </a:extLst>
          </p:cNvPr>
          <p:cNvCxnSpPr>
            <a:cxnSpLocks/>
            <a:stCxn id="184" idx="3"/>
            <a:endCxn id="188" idx="1"/>
          </p:cNvCxnSpPr>
          <p:nvPr/>
        </p:nvCxnSpPr>
        <p:spPr>
          <a:xfrm flipV="1">
            <a:off x="1873935" y="1964843"/>
            <a:ext cx="159034" cy="3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B7B70AE-3B58-43C0-BCAA-13F2DBEDDC7B}"/>
              </a:ext>
            </a:extLst>
          </p:cNvPr>
          <p:cNvSpPr/>
          <p:nvPr/>
        </p:nvSpPr>
        <p:spPr>
          <a:xfrm>
            <a:off x="2032969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</a:rPr>
              <a:t>캐릭터 별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3BE333EF-7C14-4B98-823F-69390A6295C6}"/>
              </a:ext>
            </a:extLst>
          </p:cNvPr>
          <p:cNvCxnSpPr>
            <a:cxnSpLocks/>
            <a:stCxn id="188" idx="3"/>
            <a:endCxn id="183" idx="1"/>
          </p:cNvCxnSpPr>
          <p:nvPr/>
        </p:nvCxnSpPr>
        <p:spPr>
          <a:xfrm>
            <a:off x="3006356" y="1964843"/>
            <a:ext cx="210702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45">
            <a:extLst>
              <a:ext uri="{FF2B5EF4-FFF2-40B4-BE49-F238E27FC236}">
                <a16:creationId xmlns:a16="http://schemas.microsoft.com/office/drawing/2014/main" id="{83514EF3-8109-4BDB-B49A-06D9C4958943}"/>
              </a:ext>
            </a:extLst>
          </p:cNvPr>
          <p:cNvCxnSpPr>
            <a:cxnSpLocks/>
            <a:stCxn id="183" idx="2"/>
            <a:endCxn id="16" idx="0"/>
          </p:cNvCxnSpPr>
          <p:nvPr/>
        </p:nvCxnSpPr>
        <p:spPr>
          <a:xfrm>
            <a:off x="3889390" y="2096364"/>
            <a:ext cx="6066" cy="4353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4B4738-DEF4-4D1B-9584-1DA46AEE6B58}"/>
              </a:ext>
            </a:extLst>
          </p:cNvPr>
          <p:cNvSpPr/>
          <p:nvPr/>
        </p:nvSpPr>
        <p:spPr>
          <a:xfrm flipH="1">
            <a:off x="1077310" y="2996727"/>
            <a:ext cx="2238447" cy="277280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39DF57-5AA7-45A6-ACC2-1CDC3BD35F43}"/>
              </a:ext>
            </a:extLst>
          </p:cNvPr>
          <p:cNvGrpSpPr/>
          <p:nvPr/>
        </p:nvGrpSpPr>
        <p:grpSpPr>
          <a:xfrm>
            <a:off x="1037886" y="5877386"/>
            <a:ext cx="1187367" cy="348285"/>
            <a:chOff x="1037886" y="6117813"/>
            <a:chExt cx="956579" cy="261733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5E5B22E-971F-4EB3-8590-231D130FFFCE}"/>
                </a:ext>
              </a:extLst>
            </p:cNvPr>
            <p:cNvSpPr/>
            <p:nvPr/>
          </p:nvSpPr>
          <p:spPr>
            <a:xfrm>
              <a:off x="1304811" y="6125120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공격력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0DE8F9B3-E60B-4455-B136-4252EFA81AC8}"/>
                </a:ext>
              </a:extLst>
            </p:cNvPr>
            <p:cNvSpPr/>
            <p:nvPr/>
          </p:nvSpPr>
          <p:spPr>
            <a:xfrm>
              <a:off x="1037886" y="6117813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16EAEBCE-901E-4CC6-AF74-5513A9C4F6B7}"/>
              </a:ext>
            </a:extLst>
          </p:cNvPr>
          <p:cNvSpPr/>
          <p:nvPr/>
        </p:nvSpPr>
        <p:spPr>
          <a:xfrm>
            <a:off x="3265922" y="5918502"/>
            <a:ext cx="689654" cy="249863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130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D359536-884E-431F-A1A3-FA2B327F7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2" r="6193" b="13199"/>
          <a:stretch/>
        </p:blipFill>
        <p:spPr>
          <a:xfrm>
            <a:off x="2891760" y="5903770"/>
            <a:ext cx="312348" cy="31040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1433AAE-A959-4C72-8DB7-09AD31BFC56A}"/>
              </a:ext>
            </a:extLst>
          </p:cNvPr>
          <p:cNvSpPr/>
          <p:nvPr/>
        </p:nvSpPr>
        <p:spPr>
          <a:xfrm>
            <a:off x="2312037" y="5834591"/>
            <a:ext cx="420644" cy="418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6DD405B-3D4F-4184-83E0-30067233D9C5}"/>
              </a:ext>
            </a:extLst>
          </p:cNvPr>
          <p:cNvSpPr/>
          <p:nvPr/>
        </p:nvSpPr>
        <p:spPr>
          <a:xfrm>
            <a:off x="1108639" y="6313947"/>
            <a:ext cx="2951511" cy="249863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능력치를 나타내는 아이콘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 식으로 제작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16" name="꺾인 연결선 45">
            <a:extLst>
              <a:ext uri="{FF2B5EF4-FFF2-40B4-BE49-F238E27FC236}">
                <a16:creationId xmlns:a16="http://schemas.microsoft.com/office/drawing/2014/main" id="{A73FCE9C-A514-41AA-ACE7-25D254651006}"/>
              </a:ext>
            </a:extLst>
          </p:cNvPr>
          <p:cNvCxnSpPr>
            <a:cxnSpLocks/>
            <a:stCxn id="153" idx="3"/>
            <a:endCxn id="217" idx="0"/>
          </p:cNvCxnSpPr>
          <p:nvPr/>
        </p:nvCxnSpPr>
        <p:spPr>
          <a:xfrm>
            <a:off x="5301391" y="4903790"/>
            <a:ext cx="68699" cy="108567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모서리가 둥근 직사각형 20">
            <a:extLst>
              <a:ext uri="{FF2B5EF4-FFF2-40B4-BE49-F238E27FC236}">
                <a16:creationId xmlns:a16="http://schemas.microsoft.com/office/drawing/2014/main" id="{2F5EC99D-AA3D-494F-867C-8C4CAEA7D46E}"/>
              </a:ext>
            </a:extLst>
          </p:cNvPr>
          <p:cNvSpPr/>
          <p:nvPr/>
        </p:nvSpPr>
        <p:spPr>
          <a:xfrm>
            <a:off x="4697758" y="5989466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정보 팝업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538D6F6-49FE-4913-A54D-1994ABAF5530}"/>
              </a:ext>
            </a:extLst>
          </p:cNvPr>
          <p:cNvSpPr/>
          <p:nvPr/>
        </p:nvSpPr>
        <p:spPr>
          <a:xfrm>
            <a:off x="6111750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796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51;p46">
            <a:extLst>
              <a:ext uri="{FF2B5EF4-FFF2-40B4-BE49-F238E27FC236}">
                <a16:creationId xmlns:a16="http://schemas.microsoft.com/office/drawing/2014/main" id="{BF59C194-7947-4436-B058-9A285BA8095E}"/>
              </a:ext>
            </a:extLst>
          </p:cNvPr>
          <p:cNvGraphicFramePr/>
          <p:nvPr/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3267836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18375661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33036523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21537268-4492-4F8E-AF06-662EF8C9C19E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DDB64D-1AB7-4E40-AE8C-8A77F087EDD3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C0087A05-7A0F-4A7B-B924-09E6C5C5564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9E249-9617-40B3-B5B8-90B1209975A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6BCAF2-E78B-4D8C-A688-6985807BA6B8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BFF18CC9-B35C-4FCB-B51F-E3B15E25306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88050F-D5A9-48F0-8747-962D6D2B84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4BA88-6900-4A9A-A56E-DC033AA05ADB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5D368-B98B-441D-AE01-D6F2DD092F63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27248D-BA13-4477-B51F-CAAD75EE9895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6337A-5F3C-4EB6-8CF2-835C64AA8A5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731760-F874-4A68-9A26-12BBD3623B8B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60FB2-33BC-41D2-AF94-524A62412E21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AB7C3-3246-4C0C-9763-059361B0C683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06752-FC4F-4B1D-8914-D9E167E49C2A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883B2-7080-4779-9EAC-9CAD963B3157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299A1B-DD42-4162-97CF-7A292461858A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F642849-663D-4D29-9B15-B3FED2011647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8C941-8B70-463D-B0DB-8CDEA06375E4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C06D24-8CB7-411E-9B4F-0FAF25C1D979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DD1570-E29C-4F0C-981A-675E262056AB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15D8F-F2C1-486E-8515-5144D9D7994A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DD2C8E-DF7A-43C0-A94F-AA73546895B0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C3BCA0-3AA5-483E-AB2B-11AB2D843BE1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1278AA-E3FC-46C4-B446-7A18D36AA680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962E7A-BB90-448A-9848-A7701BE287C5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E1C3A-CE1C-44B1-B798-A7238534C6FE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405B56-C3DA-44FB-9EEA-8FDD530276FD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3453B02-55D8-4AC2-8BD3-25C23E6599FC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C82B2C-A656-4D2F-B2ED-9994626558FB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55C45-1B89-481E-9846-1C2836F941C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ADC673-EFCA-4A35-8041-AAB1C699D017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83FE19-A7BA-4624-A3A3-8AB3C8228CC5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8348-AF7B-44C8-80E9-226B7D903BF1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E41A8D-C7CC-4570-9544-337ACF0D3793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956A23-A8BD-427E-91CF-C3EA05372200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E55F0A-CDFF-4B01-B409-5DD96624A29D}"/>
              </a:ext>
            </a:extLst>
          </p:cNvPr>
          <p:cNvSpPr/>
          <p:nvPr/>
        </p:nvSpPr>
        <p:spPr>
          <a:xfrm>
            <a:off x="1006462" y="2512866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F8EA53-1C91-4F19-8C57-B1EF44639739}"/>
              </a:ext>
            </a:extLst>
          </p:cNvPr>
          <p:cNvSpPr/>
          <p:nvPr/>
        </p:nvSpPr>
        <p:spPr>
          <a:xfrm>
            <a:off x="1063505" y="3007726"/>
            <a:ext cx="5654729" cy="2762777"/>
          </a:xfrm>
          <a:prstGeom prst="roundRect">
            <a:avLst>
              <a:gd name="adj" fmla="val 2692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70EAF9F-60AC-4C27-A8EE-59CC0EABC9D7}"/>
              </a:ext>
            </a:extLst>
          </p:cNvPr>
          <p:cNvSpPr/>
          <p:nvPr/>
        </p:nvSpPr>
        <p:spPr>
          <a:xfrm>
            <a:off x="1233808" y="3647221"/>
            <a:ext cx="927784" cy="1456232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6A967B-9CAC-4EDF-B325-F73E95C6E2BC}"/>
              </a:ext>
            </a:extLst>
          </p:cNvPr>
          <p:cNvSpPr/>
          <p:nvPr/>
        </p:nvSpPr>
        <p:spPr>
          <a:xfrm>
            <a:off x="4226868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착용 장비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16A225F-A7E4-4C4A-96DD-7C4648AD57FA}"/>
              </a:ext>
            </a:extLst>
          </p:cNvPr>
          <p:cNvSpPr/>
          <p:nvPr/>
        </p:nvSpPr>
        <p:spPr>
          <a:xfrm>
            <a:off x="5157388" y="3020563"/>
            <a:ext cx="885034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스킬 상세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7495E-396A-471E-86C2-AEFE17C48FFB}"/>
              </a:ext>
            </a:extLst>
          </p:cNvPr>
          <p:cNvSpPr/>
          <p:nvPr/>
        </p:nvSpPr>
        <p:spPr>
          <a:xfrm>
            <a:off x="1158240" y="3067505"/>
            <a:ext cx="2080496" cy="2473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CAA464-60CF-4C4C-A160-F0EE95D75F7F}"/>
              </a:ext>
            </a:extLst>
          </p:cNvPr>
          <p:cNvSpPr/>
          <p:nvPr/>
        </p:nvSpPr>
        <p:spPr>
          <a:xfrm>
            <a:off x="1063505" y="5372540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제작으로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4FA468-BB62-4F53-8444-43EE652B475F}"/>
              </a:ext>
            </a:extLst>
          </p:cNvPr>
          <p:cNvSpPr/>
          <p:nvPr/>
        </p:nvSpPr>
        <p:spPr>
          <a:xfrm>
            <a:off x="3315757" y="3020563"/>
            <a:ext cx="920393" cy="387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능력치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4DA270-614F-41AE-BBB7-3620CFD6CFD7}"/>
              </a:ext>
            </a:extLst>
          </p:cNvPr>
          <p:cNvSpPr/>
          <p:nvPr/>
        </p:nvSpPr>
        <p:spPr>
          <a:xfrm>
            <a:off x="3309171" y="3414200"/>
            <a:ext cx="3422313" cy="2356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CA59872-866A-4F51-AC6D-501FABF9DD52}"/>
              </a:ext>
            </a:extLst>
          </p:cNvPr>
          <p:cNvSpPr/>
          <p:nvPr/>
        </p:nvSpPr>
        <p:spPr>
          <a:xfrm>
            <a:off x="6347453" y="3006277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4E92A-B12E-4511-B816-E5CFF1359457}"/>
              </a:ext>
            </a:extLst>
          </p:cNvPr>
          <p:cNvSpPr/>
          <p:nvPr/>
        </p:nvSpPr>
        <p:spPr>
          <a:xfrm>
            <a:off x="2294040" y="3349830"/>
            <a:ext cx="895785" cy="2155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종합전투력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0EACA50-CA93-4D93-8F64-BAD58C410A4B}"/>
              </a:ext>
            </a:extLst>
          </p:cNvPr>
          <p:cNvSpPr/>
          <p:nvPr/>
        </p:nvSpPr>
        <p:spPr>
          <a:xfrm>
            <a:off x="5365411" y="4031379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23240CC-A3AB-4185-96C4-706C2946F97B}"/>
              </a:ext>
            </a:extLst>
          </p:cNvPr>
          <p:cNvSpPr/>
          <p:nvPr/>
        </p:nvSpPr>
        <p:spPr>
          <a:xfrm>
            <a:off x="5369940" y="3505223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3447DC2-B017-4F0A-A851-87A3BE6BFB30}"/>
              </a:ext>
            </a:extLst>
          </p:cNvPr>
          <p:cNvSpPr/>
          <p:nvPr/>
        </p:nvSpPr>
        <p:spPr>
          <a:xfrm>
            <a:off x="5365411" y="4557535"/>
            <a:ext cx="624142" cy="48619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스킬아이콘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54202D1-6417-446D-884B-9A46DA872EB8}"/>
              </a:ext>
            </a:extLst>
          </p:cNvPr>
          <p:cNvGrpSpPr/>
          <p:nvPr/>
        </p:nvGrpSpPr>
        <p:grpSpPr>
          <a:xfrm>
            <a:off x="3357546" y="3916372"/>
            <a:ext cx="1943845" cy="261733"/>
            <a:chOff x="3357546" y="3823587"/>
            <a:chExt cx="1943845" cy="261733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28E12AA2-BFB2-43E1-B65A-8F5915D124A8}"/>
                </a:ext>
              </a:extLst>
            </p:cNvPr>
            <p:cNvGrpSpPr/>
            <p:nvPr/>
          </p:nvGrpSpPr>
          <p:grpSpPr>
            <a:xfrm>
              <a:off x="3357546" y="3823587"/>
              <a:ext cx="956579" cy="261733"/>
              <a:chOff x="3357546" y="3827250"/>
              <a:chExt cx="956579" cy="261733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6A44BFC6-4670-41AF-B606-C5A2CF934422}"/>
                  </a:ext>
                </a:extLst>
              </p:cNvPr>
              <p:cNvSpPr/>
              <p:nvPr/>
            </p:nvSpPr>
            <p:spPr>
              <a:xfrm>
                <a:off x="3624471" y="3834557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체력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C7197F9D-DE3C-4CDB-AFE4-9AC4B67E3845}"/>
                  </a:ext>
                </a:extLst>
              </p:cNvPr>
              <p:cNvSpPr/>
              <p:nvPr/>
            </p:nvSpPr>
            <p:spPr>
              <a:xfrm>
                <a:off x="3357546" y="3827250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11043A0-0DD1-47CA-A63E-D70F2C67476F}"/>
                </a:ext>
              </a:extLst>
            </p:cNvPr>
            <p:cNvSpPr/>
            <p:nvPr/>
          </p:nvSpPr>
          <p:spPr>
            <a:xfrm>
              <a:off x="4611737" y="3829522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EEB2297-AE3D-4ACC-9100-028783B054EC}"/>
                </a:ext>
              </a:extLst>
            </p:cNvPr>
            <p:cNvSpPr/>
            <p:nvPr/>
          </p:nvSpPr>
          <p:spPr>
            <a:xfrm>
              <a:off x="4344812" y="3823587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C4EF7BE-5269-4809-AD11-0A9BFA1A9890}"/>
              </a:ext>
            </a:extLst>
          </p:cNvPr>
          <p:cNvGrpSpPr/>
          <p:nvPr/>
        </p:nvGrpSpPr>
        <p:grpSpPr>
          <a:xfrm>
            <a:off x="3357546" y="3495743"/>
            <a:ext cx="1943845" cy="261733"/>
            <a:chOff x="3357546" y="3495743"/>
            <a:chExt cx="1943845" cy="261733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A798E83-C45B-4878-BE30-A3A20FA173A1}"/>
                </a:ext>
              </a:extLst>
            </p:cNvPr>
            <p:cNvGrpSpPr/>
            <p:nvPr/>
          </p:nvGrpSpPr>
          <p:grpSpPr>
            <a:xfrm>
              <a:off x="3357546" y="3495743"/>
              <a:ext cx="956579" cy="261733"/>
              <a:chOff x="3357546" y="3500347"/>
              <a:chExt cx="956579" cy="26173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EB6BBC48-DA43-4D6A-ABB8-6C20989DAFA6}"/>
                  </a:ext>
                </a:extLst>
              </p:cNvPr>
              <p:cNvSpPr/>
              <p:nvPr/>
            </p:nvSpPr>
            <p:spPr>
              <a:xfrm>
                <a:off x="3624471" y="350765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공격력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792E044-6D13-46C6-A55C-43F5CA6305B0}"/>
                  </a:ext>
                </a:extLst>
              </p:cNvPr>
              <p:cNvSpPr/>
              <p:nvPr/>
            </p:nvSpPr>
            <p:spPr>
              <a:xfrm>
                <a:off x="3357546" y="350034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E6DF00B9-FF59-41A6-B696-C8A85F6862BF}"/>
                </a:ext>
              </a:extLst>
            </p:cNvPr>
            <p:cNvSpPr/>
            <p:nvPr/>
          </p:nvSpPr>
          <p:spPr>
            <a:xfrm>
              <a:off x="4611737" y="3501678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주문력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F022A45-D669-4ABE-BDEC-3632B9BB0B07}"/>
                </a:ext>
              </a:extLst>
            </p:cNvPr>
            <p:cNvSpPr/>
            <p:nvPr/>
          </p:nvSpPr>
          <p:spPr>
            <a:xfrm>
              <a:off x="4344812" y="3495743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FCE9E4-2DAE-4CD3-8056-2031A2DBB5D3}"/>
              </a:ext>
            </a:extLst>
          </p:cNvPr>
          <p:cNvSpPr/>
          <p:nvPr/>
        </p:nvSpPr>
        <p:spPr>
          <a:xfrm>
            <a:off x="1225436" y="3371389"/>
            <a:ext cx="937363" cy="1893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레벨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1805913-F98E-41AC-8145-29D2D634F73F}"/>
              </a:ext>
            </a:extLst>
          </p:cNvPr>
          <p:cNvSpPr/>
          <p:nvPr/>
        </p:nvSpPr>
        <p:spPr>
          <a:xfrm>
            <a:off x="6006147" y="3707670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92FCA7-85BC-4B44-A7BC-9682FC194998}"/>
              </a:ext>
            </a:extLst>
          </p:cNvPr>
          <p:cNvSpPr/>
          <p:nvPr/>
        </p:nvSpPr>
        <p:spPr>
          <a:xfrm>
            <a:off x="6006147" y="4285049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BC6EFAE-71D6-4DA9-A25D-CD800F23E993}"/>
              </a:ext>
            </a:extLst>
          </p:cNvPr>
          <p:cNvSpPr/>
          <p:nvPr/>
        </p:nvSpPr>
        <p:spPr>
          <a:xfrm>
            <a:off x="6006147" y="4774388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스킬이름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38578D5-C6BC-47D0-939E-4DA3959335F9}"/>
              </a:ext>
            </a:extLst>
          </p:cNvPr>
          <p:cNvGrpSpPr/>
          <p:nvPr/>
        </p:nvGrpSpPr>
        <p:grpSpPr>
          <a:xfrm>
            <a:off x="3357546" y="4337001"/>
            <a:ext cx="956579" cy="261733"/>
            <a:chOff x="3357546" y="4183339"/>
            <a:chExt cx="956579" cy="261733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819F2DC-EB06-4137-AFF6-B14DDF516BFF}"/>
                </a:ext>
              </a:extLst>
            </p:cNvPr>
            <p:cNvSpPr/>
            <p:nvPr/>
          </p:nvSpPr>
          <p:spPr>
            <a:xfrm>
              <a:off x="3624471" y="4190646"/>
              <a:ext cx="689654" cy="249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크리확률</a:t>
              </a:r>
              <a:endPara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141953-AD98-494E-A67A-7808BE75A3DD}"/>
                </a:ext>
              </a:extLst>
            </p:cNvPr>
            <p:cNvSpPr/>
            <p:nvPr/>
          </p:nvSpPr>
          <p:spPr>
            <a:xfrm>
              <a:off x="3357546" y="4183339"/>
              <a:ext cx="274551" cy="2617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7A09B65-2168-4BEB-8B4A-791A188D1546}"/>
              </a:ext>
            </a:extLst>
          </p:cNvPr>
          <p:cNvSpPr/>
          <p:nvPr/>
        </p:nvSpPr>
        <p:spPr>
          <a:xfrm>
            <a:off x="4619013" y="4342936"/>
            <a:ext cx="689654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크리배율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D9178B5-7C3F-4C6E-AA27-5419D1B30B18}"/>
              </a:ext>
            </a:extLst>
          </p:cNvPr>
          <p:cNvSpPr/>
          <p:nvPr/>
        </p:nvSpPr>
        <p:spPr>
          <a:xfrm>
            <a:off x="4352088" y="4337001"/>
            <a:ext cx="274551" cy="2617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C751610-AE5D-45B6-A743-2830C8BDF7BF}"/>
              </a:ext>
            </a:extLst>
          </p:cNvPr>
          <p:cNvSpPr/>
          <p:nvPr/>
        </p:nvSpPr>
        <p:spPr>
          <a:xfrm>
            <a:off x="3399471" y="5182554"/>
            <a:ext cx="1747790" cy="26173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현재 보유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요구 조각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69CE8D8-2065-4F5D-8970-8E81CC460B34}"/>
              </a:ext>
            </a:extLst>
          </p:cNvPr>
          <p:cNvSpPr/>
          <p:nvPr/>
        </p:nvSpPr>
        <p:spPr>
          <a:xfrm>
            <a:off x="5227479" y="5231496"/>
            <a:ext cx="1456291" cy="3391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레벨 업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2C2F8EC-26C3-42D8-81C8-D05558131AEC}"/>
              </a:ext>
            </a:extLst>
          </p:cNvPr>
          <p:cNvSpPr/>
          <p:nvPr/>
        </p:nvSpPr>
        <p:spPr>
          <a:xfrm>
            <a:off x="3394792" y="5470464"/>
            <a:ext cx="1747789" cy="249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 골드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B951F6D-1BB0-494E-9B4F-083EC11EA3F1}"/>
              </a:ext>
            </a:extLst>
          </p:cNvPr>
          <p:cNvGrpSpPr/>
          <p:nvPr/>
        </p:nvGrpSpPr>
        <p:grpSpPr>
          <a:xfrm>
            <a:off x="3357546" y="4757631"/>
            <a:ext cx="1943845" cy="292318"/>
            <a:chOff x="3357546" y="4757631"/>
            <a:chExt cx="1943845" cy="292318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794E56F-785F-45A7-853B-18668359CB24}"/>
                </a:ext>
              </a:extLst>
            </p:cNvPr>
            <p:cNvGrpSpPr/>
            <p:nvPr/>
          </p:nvGrpSpPr>
          <p:grpSpPr>
            <a:xfrm>
              <a:off x="3357546" y="4767598"/>
              <a:ext cx="956579" cy="261733"/>
              <a:chOff x="3357546" y="4548357"/>
              <a:chExt cx="956579" cy="261733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D33E738C-CA3A-4D59-8214-55CEC29B545A}"/>
                  </a:ext>
                </a:extLst>
              </p:cNvPr>
              <p:cNvSpPr/>
              <p:nvPr/>
            </p:nvSpPr>
            <p:spPr>
              <a:xfrm>
                <a:off x="3624471" y="4555664"/>
                <a:ext cx="689654" cy="2498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이동속도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2E7095A-3316-43E6-8C93-F8F4B0C89C7E}"/>
                  </a:ext>
                </a:extLst>
              </p:cNvPr>
              <p:cNvSpPr/>
              <p:nvPr/>
            </p:nvSpPr>
            <p:spPr>
              <a:xfrm>
                <a:off x="3357546" y="4548357"/>
                <a:ext cx="274551" cy="2617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95F9B6-A0F6-4CAC-89A7-1CEE0BE36EC1}"/>
                </a:ext>
              </a:extLst>
            </p:cNvPr>
            <p:cNvSpPr/>
            <p:nvPr/>
          </p:nvSpPr>
          <p:spPr>
            <a:xfrm>
              <a:off x="4342192" y="4757631"/>
              <a:ext cx="959199" cy="2923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</a:rPr>
                <a:t>상세정보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1A2483F-3C76-4A53-B918-4773B894451B}"/>
              </a:ext>
            </a:extLst>
          </p:cNvPr>
          <p:cNvSpPr/>
          <p:nvPr/>
        </p:nvSpPr>
        <p:spPr>
          <a:xfrm>
            <a:off x="2225253" y="3585110"/>
            <a:ext cx="1004152" cy="159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099B5BF-7BB7-44C0-AA92-81D63B58BF49}"/>
              </a:ext>
            </a:extLst>
          </p:cNvPr>
          <p:cNvSpPr/>
          <p:nvPr/>
        </p:nvSpPr>
        <p:spPr>
          <a:xfrm>
            <a:off x="2741933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E615320-98DC-4D30-BCE1-94D281078025}"/>
              </a:ext>
            </a:extLst>
          </p:cNvPr>
          <p:cNvSpPr/>
          <p:nvPr/>
        </p:nvSpPr>
        <p:spPr>
          <a:xfrm>
            <a:off x="2741933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078670-19F1-42EC-9B73-F01FC84490F7}"/>
              </a:ext>
            </a:extLst>
          </p:cNvPr>
          <p:cNvSpPr/>
          <p:nvPr/>
        </p:nvSpPr>
        <p:spPr>
          <a:xfrm>
            <a:off x="2741933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19B846-A566-4593-9E1C-CBCB0CB0CB4D}"/>
              </a:ext>
            </a:extLst>
          </p:cNvPr>
          <p:cNvSpPr/>
          <p:nvPr/>
        </p:nvSpPr>
        <p:spPr>
          <a:xfrm>
            <a:off x="2275772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81AB40-DAA2-49C6-B382-6ABB078AD049}"/>
              </a:ext>
            </a:extLst>
          </p:cNvPr>
          <p:cNvSpPr/>
          <p:nvPr/>
        </p:nvSpPr>
        <p:spPr>
          <a:xfrm>
            <a:off x="2275772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E9BC6C0-9BF7-4CFB-AF9A-A14003D5BDCF}"/>
              </a:ext>
            </a:extLst>
          </p:cNvPr>
          <p:cNvSpPr/>
          <p:nvPr/>
        </p:nvSpPr>
        <p:spPr>
          <a:xfrm>
            <a:off x="2275772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모서리가 둥근 직사각형 20">
            <a:extLst>
              <a:ext uri="{FF2B5EF4-FFF2-40B4-BE49-F238E27FC236}">
                <a16:creationId xmlns:a16="http://schemas.microsoft.com/office/drawing/2014/main" id="{AC717BF8-82D4-418C-828F-50C1B0692B84}"/>
              </a:ext>
            </a:extLst>
          </p:cNvPr>
          <p:cNvSpPr/>
          <p:nvPr/>
        </p:nvSpPr>
        <p:spPr>
          <a:xfrm>
            <a:off x="3217058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4D6F6A8-76FE-4261-A5E4-E90280756B5B}"/>
              </a:ext>
            </a:extLst>
          </p:cNvPr>
          <p:cNvSpPr/>
          <p:nvPr/>
        </p:nvSpPr>
        <p:spPr>
          <a:xfrm>
            <a:off x="935217" y="1840227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5" name="꺾인 연결선 45">
            <a:extLst>
              <a:ext uri="{FF2B5EF4-FFF2-40B4-BE49-F238E27FC236}">
                <a16:creationId xmlns:a16="http://schemas.microsoft.com/office/drawing/2014/main" id="{6E29F987-9A64-4443-891B-D5043FB87C2F}"/>
              </a:ext>
            </a:extLst>
          </p:cNvPr>
          <p:cNvCxnSpPr>
            <a:cxnSpLocks/>
            <a:stCxn id="184" idx="3"/>
            <a:endCxn id="188" idx="1"/>
          </p:cNvCxnSpPr>
          <p:nvPr/>
        </p:nvCxnSpPr>
        <p:spPr>
          <a:xfrm flipV="1">
            <a:off x="1873935" y="1964843"/>
            <a:ext cx="159034" cy="3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B7B70AE-3B58-43C0-BCAA-13F2DBEDDC7B}"/>
              </a:ext>
            </a:extLst>
          </p:cNvPr>
          <p:cNvSpPr/>
          <p:nvPr/>
        </p:nvSpPr>
        <p:spPr>
          <a:xfrm>
            <a:off x="2032969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</a:rPr>
              <a:t>캐릭터 별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3BE333EF-7C14-4B98-823F-69390A6295C6}"/>
              </a:ext>
            </a:extLst>
          </p:cNvPr>
          <p:cNvCxnSpPr>
            <a:cxnSpLocks/>
            <a:stCxn id="188" idx="3"/>
            <a:endCxn id="183" idx="1"/>
          </p:cNvCxnSpPr>
          <p:nvPr/>
        </p:nvCxnSpPr>
        <p:spPr>
          <a:xfrm>
            <a:off x="3006356" y="1964843"/>
            <a:ext cx="210702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45">
            <a:extLst>
              <a:ext uri="{FF2B5EF4-FFF2-40B4-BE49-F238E27FC236}">
                <a16:creationId xmlns:a16="http://schemas.microsoft.com/office/drawing/2014/main" id="{83514EF3-8109-4BDB-B49A-06D9C4958943}"/>
              </a:ext>
            </a:extLst>
          </p:cNvPr>
          <p:cNvCxnSpPr>
            <a:cxnSpLocks/>
            <a:stCxn id="183" idx="3"/>
            <a:endCxn id="128" idx="1"/>
          </p:cNvCxnSpPr>
          <p:nvPr/>
        </p:nvCxnSpPr>
        <p:spPr>
          <a:xfrm flipV="1">
            <a:off x="4561722" y="1964843"/>
            <a:ext cx="240746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4E07CE-6115-4643-BE26-4A5C74EA6F16}"/>
              </a:ext>
            </a:extLst>
          </p:cNvPr>
          <p:cNvSpPr/>
          <p:nvPr/>
        </p:nvSpPr>
        <p:spPr>
          <a:xfrm>
            <a:off x="1000779" y="2519689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12" name="모서리가 둥근 직사각형 20">
            <a:extLst>
              <a:ext uri="{FF2B5EF4-FFF2-40B4-BE49-F238E27FC236}">
                <a16:creationId xmlns:a16="http://schemas.microsoft.com/office/drawing/2014/main" id="{AA223539-4A26-45F6-AC12-460B927F5D66}"/>
              </a:ext>
            </a:extLst>
          </p:cNvPr>
          <p:cNvSpPr/>
          <p:nvPr/>
        </p:nvSpPr>
        <p:spPr>
          <a:xfrm>
            <a:off x="1697700" y="2751134"/>
            <a:ext cx="4385776" cy="3018391"/>
          </a:xfrm>
          <a:prstGeom prst="roundRect">
            <a:avLst>
              <a:gd name="adj" fmla="val 4166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상세 정보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A61D188-F51E-4A86-8B27-6847C4BA2C44}"/>
              </a:ext>
            </a:extLst>
          </p:cNvPr>
          <p:cNvSpPr/>
          <p:nvPr/>
        </p:nvSpPr>
        <p:spPr>
          <a:xfrm>
            <a:off x="5639214" y="2801422"/>
            <a:ext cx="370784" cy="22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583BD7-B6EF-4311-8D8E-8A344FADBE94}"/>
              </a:ext>
            </a:extLst>
          </p:cNvPr>
          <p:cNvSpPr/>
          <p:nvPr/>
        </p:nvSpPr>
        <p:spPr>
          <a:xfrm>
            <a:off x="1765053" y="3009127"/>
            <a:ext cx="4241091" cy="2724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B5CDDBC-24FF-4114-A81C-CFA28EB36D0D}"/>
              </a:ext>
            </a:extLst>
          </p:cNvPr>
          <p:cNvSpPr/>
          <p:nvPr/>
        </p:nvSpPr>
        <p:spPr>
          <a:xfrm>
            <a:off x="1823097" y="4897836"/>
            <a:ext cx="4084493" cy="80106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spcCol="0" rtlCol="0" anchor="t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효과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효과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C1D1ED-14CC-4E0B-9AF9-0F471292B0F9}"/>
              </a:ext>
            </a:extLst>
          </p:cNvPr>
          <p:cNvSpPr/>
          <p:nvPr/>
        </p:nvSpPr>
        <p:spPr>
          <a:xfrm>
            <a:off x="3396400" y="4677521"/>
            <a:ext cx="10438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적용 중인 효과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5A1F710-5F11-4B76-A5D1-17CD905A6592}"/>
              </a:ext>
            </a:extLst>
          </p:cNvPr>
          <p:cNvSpPr/>
          <p:nvPr/>
        </p:nvSpPr>
        <p:spPr>
          <a:xfrm>
            <a:off x="1794007" y="3071937"/>
            <a:ext cx="4113583" cy="15568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360000" rtlCol="0" anchor="t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캐릭터이름은열한자까지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(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노말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레어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유니크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레벨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(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총합 체력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99999(+9999)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:99999(+9999)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총합 공격력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99999(+9999)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99999(+9999)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총합 방어력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9999(+999)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방어력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9999(+999)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치명타 확률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100%(+999%)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치명타 배율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999%(+999%)</a:t>
            </a: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주문력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99999%(+9999%)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속도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느림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빠름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1420EFB2-6B77-4572-8D1A-44AC7C790030}"/>
              </a:ext>
            </a:extLst>
          </p:cNvPr>
          <p:cNvSpPr/>
          <p:nvPr/>
        </p:nvSpPr>
        <p:spPr>
          <a:xfrm rot="5400000">
            <a:off x="4635890" y="4369463"/>
            <a:ext cx="2641954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6A6065A-AE90-4715-96B4-54F9F511C09E}"/>
              </a:ext>
            </a:extLst>
          </p:cNvPr>
          <p:cNvSpPr/>
          <p:nvPr/>
        </p:nvSpPr>
        <p:spPr>
          <a:xfrm>
            <a:off x="4802468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상세 정보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29" name="꺾인 연결선 45">
            <a:extLst>
              <a:ext uri="{FF2B5EF4-FFF2-40B4-BE49-F238E27FC236}">
                <a16:creationId xmlns:a16="http://schemas.microsoft.com/office/drawing/2014/main" id="{CBFF6183-CF97-487E-9BEF-7C68DFEB234C}"/>
              </a:ext>
            </a:extLst>
          </p:cNvPr>
          <p:cNvCxnSpPr>
            <a:cxnSpLocks/>
            <a:stCxn id="130" idx="2"/>
            <a:endCxn id="108" idx="0"/>
          </p:cNvCxnSpPr>
          <p:nvPr/>
        </p:nvCxnSpPr>
        <p:spPr>
          <a:xfrm rot="5400000">
            <a:off x="5031051" y="954704"/>
            <a:ext cx="423325" cy="270664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5AC43F94-79A3-4272-918F-934C73DB1F78}"/>
              </a:ext>
            </a:extLst>
          </p:cNvPr>
          <p:cNvSpPr/>
          <p:nvPr/>
        </p:nvSpPr>
        <p:spPr>
          <a:xfrm>
            <a:off x="5923703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정보 팝업</a:t>
            </a:r>
          </a:p>
        </p:txBody>
      </p:sp>
      <p:cxnSp>
        <p:nvCxnSpPr>
          <p:cNvPr id="131" name="꺾인 연결선 45">
            <a:extLst>
              <a:ext uri="{FF2B5EF4-FFF2-40B4-BE49-F238E27FC236}">
                <a16:creationId xmlns:a16="http://schemas.microsoft.com/office/drawing/2014/main" id="{CDEAAD2C-5F2F-4815-BB6A-088659F92113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>
            <a:off x="5775855" y="1964843"/>
            <a:ext cx="147848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55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51;p46">
            <a:extLst>
              <a:ext uri="{FF2B5EF4-FFF2-40B4-BE49-F238E27FC236}">
                <a16:creationId xmlns:a16="http://schemas.microsoft.com/office/drawing/2014/main" id="{BF59C194-7947-4436-B058-9A285BA8095E}"/>
              </a:ext>
            </a:extLst>
          </p:cNvPr>
          <p:cNvGraphicFramePr/>
          <p:nvPr/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3267836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18375661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33036523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21537268-4492-4F8E-AF06-662EF8C9C19E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DDB64D-1AB7-4E40-AE8C-8A77F087EDD3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C0087A05-7A0F-4A7B-B924-09E6C5C5564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9E249-9617-40B3-B5B8-90B1209975A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6BCAF2-E78B-4D8C-A688-6985807BA6B8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BFF18CC9-B35C-4FCB-B51F-E3B15E25306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88050F-D5A9-48F0-8747-962D6D2B84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4BA88-6900-4A9A-A56E-DC033AA05ADB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5D368-B98B-441D-AE01-D6F2DD092F63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27248D-BA13-4477-B51F-CAAD75EE9895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6337A-5F3C-4EB6-8CF2-835C64AA8A5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731760-F874-4A68-9A26-12BBD3623B8B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60FB2-33BC-41D2-AF94-524A62412E21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AB7C3-3246-4C0C-9763-059361B0C683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06752-FC4F-4B1D-8914-D9E167E49C2A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883B2-7080-4779-9EAC-9CAD963B3157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299A1B-DD42-4162-97CF-7A292461858A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F642849-663D-4D29-9B15-B3FED2011647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8C941-8B70-463D-B0DB-8CDEA06375E4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C06D24-8CB7-411E-9B4F-0FAF25C1D979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DD1570-E29C-4F0C-981A-675E262056AB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15D8F-F2C1-486E-8515-5144D9D7994A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DD2C8E-DF7A-43C0-A94F-AA73546895B0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C3BCA0-3AA5-483E-AB2B-11AB2D843BE1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1278AA-E3FC-46C4-B446-7A18D36AA680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962E7A-BB90-448A-9848-A7701BE287C5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E1C3A-CE1C-44B1-B798-A7238534C6FE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405B56-C3DA-44FB-9EEA-8FDD530276FD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3453B02-55D8-4AC2-8BD3-25C23E6599FC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C82B2C-A656-4D2F-B2ED-9994626558FB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55C45-1B89-481E-9846-1C2836F941C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ADC673-EFCA-4A35-8041-AAB1C699D017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83FE19-A7BA-4624-A3A3-8AB3C8228CC5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8348-AF7B-44C8-80E9-226B7D903BF1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E41A8D-C7CC-4570-9544-337ACF0D3793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956A23-A8BD-427E-91CF-C3EA05372200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E55F0A-CDFF-4B01-B409-5DD96624A29D}"/>
              </a:ext>
            </a:extLst>
          </p:cNvPr>
          <p:cNvSpPr/>
          <p:nvPr/>
        </p:nvSpPr>
        <p:spPr>
          <a:xfrm>
            <a:off x="1006462" y="2512866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F8EA53-1C91-4F19-8C57-B1EF44639739}"/>
              </a:ext>
            </a:extLst>
          </p:cNvPr>
          <p:cNvSpPr/>
          <p:nvPr/>
        </p:nvSpPr>
        <p:spPr>
          <a:xfrm>
            <a:off x="1063505" y="3007726"/>
            <a:ext cx="5654729" cy="2762777"/>
          </a:xfrm>
          <a:prstGeom prst="roundRect">
            <a:avLst>
              <a:gd name="adj" fmla="val 2692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70EAF9F-60AC-4C27-A8EE-59CC0EABC9D7}"/>
              </a:ext>
            </a:extLst>
          </p:cNvPr>
          <p:cNvSpPr/>
          <p:nvPr/>
        </p:nvSpPr>
        <p:spPr>
          <a:xfrm>
            <a:off x="1233808" y="3647221"/>
            <a:ext cx="927784" cy="1456232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6A967B-9CAC-4EDF-B325-F73E95C6E2BC}"/>
              </a:ext>
            </a:extLst>
          </p:cNvPr>
          <p:cNvSpPr/>
          <p:nvPr/>
        </p:nvSpPr>
        <p:spPr>
          <a:xfrm>
            <a:off x="4226868" y="3020563"/>
            <a:ext cx="920393" cy="387552"/>
          </a:xfrm>
          <a:prstGeom prst="rect">
            <a:avLst/>
          </a:prstGeom>
          <a:solidFill>
            <a:srgbClr val="CCC1DA"/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착용 장비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16A225F-A7E4-4C4A-96DD-7C4648AD57FA}"/>
              </a:ext>
            </a:extLst>
          </p:cNvPr>
          <p:cNvSpPr/>
          <p:nvPr/>
        </p:nvSpPr>
        <p:spPr>
          <a:xfrm>
            <a:off x="5157388" y="3020563"/>
            <a:ext cx="885034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스킬 상세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7495E-396A-471E-86C2-AEFE17C48FFB}"/>
              </a:ext>
            </a:extLst>
          </p:cNvPr>
          <p:cNvSpPr/>
          <p:nvPr/>
        </p:nvSpPr>
        <p:spPr>
          <a:xfrm>
            <a:off x="1158240" y="3067505"/>
            <a:ext cx="2080496" cy="2473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CAA464-60CF-4C4C-A160-F0EE95D75F7F}"/>
              </a:ext>
            </a:extLst>
          </p:cNvPr>
          <p:cNvSpPr/>
          <p:nvPr/>
        </p:nvSpPr>
        <p:spPr>
          <a:xfrm>
            <a:off x="1063505" y="5372540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제작으로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4FA468-BB62-4F53-8444-43EE652B475F}"/>
              </a:ext>
            </a:extLst>
          </p:cNvPr>
          <p:cNvSpPr/>
          <p:nvPr/>
        </p:nvSpPr>
        <p:spPr>
          <a:xfrm>
            <a:off x="3315757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능력치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4DA270-614F-41AE-BBB7-3620CFD6CFD7}"/>
              </a:ext>
            </a:extLst>
          </p:cNvPr>
          <p:cNvSpPr/>
          <p:nvPr/>
        </p:nvSpPr>
        <p:spPr>
          <a:xfrm>
            <a:off x="3309171" y="3414200"/>
            <a:ext cx="3422313" cy="2356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CA59872-866A-4F51-AC6D-501FABF9DD52}"/>
              </a:ext>
            </a:extLst>
          </p:cNvPr>
          <p:cNvSpPr/>
          <p:nvPr/>
        </p:nvSpPr>
        <p:spPr>
          <a:xfrm>
            <a:off x="6347453" y="3006277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4E92A-B12E-4511-B816-E5CFF1359457}"/>
              </a:ext>
            </a:extLst>
          </p:cNvPr>
          <p:cNvSpPr/>
          <p:nvPr/>
        </p:nvSpPr>
        <p:spPr>
          <a:xfrm>
            <a:off x="2294040" y="3349830"/>
            <a:ext cx="895785" cy="2155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종합전투력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FCE9E4-2DAE-4CD3-8056-2031A2DBB5D3}"/>
              </a:ext>
            </a:extLst>
          </p:cNvPr>
          <p:cNvSpPr/>
          <p:nvPr/>
        </p:nvSpPr>
        <p:spPr>
          <a:xfrm>
            <a:off x="1225436" y="3371389"/>
            <a:ext cx="937363" cy="1893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레벨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1A2483F-3C76-4A53-B918-4773B894451B}"/>
              </a:ext>
            </a:extLst>
          </p:cNvPr>
          <p:cNvSpPr/>
          <p:nvPr/>
        </p:nvSpPr>
        <p:spPr>
          <a:xfrm>
            <a:off x="2225253" y="3585110"/>
            <a:ext cx="1004152" cy="159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099B5BF-7BB7-44C0-AA92-81D63B58BF49}"/>
              </a:ext>
            </a:extLst>
          </p:cNvPr>
          <p:cNvSpPr/>
          <p:nvPr/>
        </p:nvSpPr>
        <p:spPr>
          <a:xfrm>
            <a:off x="2741933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E615320-98DC-4D30-BCE1-94D281078025}"/>
              </a:ext>
            </a:extLst>
          </p:cNvPr>
          <p:cNvSpPr/>
          <p:nvPr/>
        </p:nvSpPr>
        <p:spPr>
          <a:xfrm>
            <a:off x="2741933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078670-19F1-42EC-9B73-F01FC84490F7}"/>
              </a:ext>
            </a:extLst>
          </p:cNvPr>
          <p:cNvSpPr/>
          <p:nvPr/>
        </p:nvSpPr>
        <p:spPr>
          <a:xfrm>
            <a:off x="2741933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19B846-A566-4593-9E1C-CBCB0CB0CB4D}"/>
              </a:ext>
            </a:extLst>
          </p:cNvPr>
          <p:cNvSpPr/>
          <p:nvPr/>
        </p:nvSpPr>
        <p:spPr>
          <a:xfrm>
            <a:off x="2275772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81AB40-DAA2-49C6-B382-6ABB078AD049}"/>
              </a:ext>
            </a:extLst>
          </p:cNvPr>
          <p:cNvSpPr/>
          <p:nvPr/>
        </p:nvSpPr>
        <p:spPr>
          <a:xfrm>
            <a:off x="2275772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E9BC6C0-9BF7-4CFB-AF9A-A14003D5BDCF}"/>
              </a:ext>
            </a:extLst>
          </p:cNvPr>
          <p:cNvSpPr/>
          <p:nvPr/>
        </p:nvSpPr>
        <p:spPr>
          <a:xfrm>
            <a:off x="2275772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모서리가 둥근 직사각형 20">
            <a:extLst>
              <a:ext uri="{FF2B5EF4-FFF2-40B4-BE49-F238E27FC236}">
                <a16:creationId xmlns:a16="http://schemas.microsoft.com/office/drawing/2014/main" id="{AC717BF8-82D4-418C-828F-50C1B0692B84}"/>
              </a:ext>
            </a:extLst>
          </p:cNvPr>
          <p:cNvSpPr/>
          <p:nvPr/>
        </p:nvSpPr>
        <p:spPr>
          <a:xfrm>
            <a:off x="3217058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4D6F6A8-76FE-4261-A5E4-E90280756B5B}"/>
              </a:ext>
            </a:extLst>
          </p:cNvPr>
          <p:cNvSpPr/>
          <p:nvPr/>
        </p:nvSpPr>
        <p:spPr>
          <a:xfrm>
            <a:off x="935217" y="1840227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5" name="꺾인 연결선 45">
            <a:extLst>
              <a:ext uri="{FF2B5EF4-FFF2-40B4-BE49-F238E27FC236}">
                <a16:creationId xmlns:a16="http://schemas.microsoft.com/office/drawing/2014/main" id="{6E29F987-9A64-4443-891B-D5043FB87C2F}"/>
              </a:ext>
            </a:extLst>
          </p:cNvPr>
          <p:cNvCxnSpPr>
            <a:cxnSpLocks/>
            <a:stCxn id="184" idx="3"/>
            <a:endCxn id="188" idx="1"/>
          </p:cNvCxnSpPr>
          <p:nvPr/>
        </p:nvCxnSpPr>
        <p:spPr>
          <a:xfrm flipV="1">
            <a:off x="1873935" y="1964843"/>
            <a:ext cx="159034" cy="3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B7B70AE-3B58-43C0-BCAA-13F2DBEDDC7B}"/>
              </a:ext>
            </a:extLst>
          </p:cNvPr>
          <p:cNvSpPr/>
          <p:nvPr/>
        </p:nvSpPr>
        <p:spPr>
          <a:xfrm>
            <a:off x="2032969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</a:rPr>
              <a:t>캐릭터 별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3BE333EF-7C14-4B98-823F-69390A6295C6}"/>
              </a:ext>
            </a:extLst>
          </p:cNvPr>
          <p:cNvCxnSpPr>
            <a:cxnSpLocks/>
            <a:stCxn id="188" idx="3"/>
            <a:endCxn id="183" idx="1"/>
          </p:cNvCxnSpPr>
          <p:nvPr/>
        </p:nvCxnSpPr>
        <p:spPr>
          <a:xfrm>
            <a:off x="3006356" y="1964843"/>
            <a:ext cx="210702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45">
            <a:extLst>
              <a:ext uri="{FF2B5EF4-FFF2-40B4-BE49-F238E27FC236}">
                <a16:creationId xmlns:a16="http://schemas.microsoft.com/office/drawing/2014/main" id="{83514EF3-8109-4BDB-B49A-06D9C4958943}"/>
              </a:ext>
            </a:extLst>
          </p:cNvPr>
          <p:cNvCxnSpPr>
            <a:cxnSpLocks/>
            <a:stCxn id="183" idx="2"/>
            <a:endCxn id="16" idx="0"/>
          </p:cNvCxnSpPr>
          <p:nvPr/>
        </p:nvCxnSpPr>
        <p:spPr>
          <a:xfrm>
            <a:off x="3889390" y="2096364"/>
            <a:ext cx="6066" cy="4353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46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51;p46">
            <a:extLst>
              <a:ext uri="{FF2B5EF4-FFF2-40B4-BE49-F238E27FC236}">
                <a16:creationId xmlns:a16="http://schemas.microsoft.com/office/drawing/2014/main" id="{BF59C194-7947-4436-B058-9A285BA8095E}"/>
              </a:ext>
            </a:extLst>
          </p:cNvPr>
          <p:cNvGraphicFramePr/>
          <p:nvPr/>
        </p:nvGraphicFramePr>
        <p:xfrm>
          <a:off x="7406395" y="1009605"/>
          <a:ext cx="4176000" cy="514914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3267836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18375661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33036523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21537268-4492-4F8E-AF06-662EF8C9C19E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캐릭터와 장비가 고정 탭으로 동시에 출력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&amp;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DDB64D-1AB7-4E40-AE8C-8A77F087EDD3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C0087A05-7A0F-4A7B-B924-09E6C5C5564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9E249-9617-40B3-B5B8-90B1209975A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6BCAF2-E78B-4D8C-A688-6985807BA6B8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BFF18CC9-B35C-4FCB-B51F-E3B15E25306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88050F-D5A9-48F0-8747-962D6D2B84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4BA88-6900-4A9A-A56E-DC033AA05ADB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5D368-B98B-441D-AE01-D6F2DD092F63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27248D-BA13-4477-B51F-CAAD75EE9895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6337A-5F3C-4EB6-8CF2-835C64AA8A5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731760-F874-4A68-9A26-12BBD3623B8B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60FB2-33BC-41D2-AF94-524A62412E21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0AB7C3-3246-4C0C-9763-059361B0C683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06752-FC4F-4B1D-8914-D9E167E49C2A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D883B2-7080-4779-9EAC-9CAD963B3157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299A1B-DD42-4162-97CF-7A292461858A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장비 리스트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F642849-663D-4D29-9B15-B3FED2011647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D8C941-8B70-463D-B0DB-8CDEA06375E4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개수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C06D24-8CB7-411E-9B4F-0FAF25C1D979}"/>
              </a:ext>
            </a:extLst>
          </p:cNvPr>
          <p:cNvSpPr>
            <a:spLocks noChangeAspect="1"/>
          </p:cNvSpPr>
          <p:nvPr/>
        </p:nvSpPr>
        <p:spPr>
          <a:xfrm>
            <a:off x="1063214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DD1570-E29C-4F0C-981A-675E262056AB}"/>
              </a:ext>
            </a:extLst>
          </p:cNvPr>
          <p:cNvSpPr>
            <a:spLocks noChangeAspect="1"/>
          </p:cNvSpPr>
          <p:nvPr/>
        </p:nvSpPr>
        <p:spPr>
          <a:xfrm>
            <a:off x="2488830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15D8F-F2C1-486E-8515-5144D9D7994A}"/>
              </a:ext>
            </a:extLst>
          </p:cNvPr>
          <p:cNvSpPr>
            <a:spLocks noChangeAspect="1"/>
          </p:cNvSpPr>
          <p:nvPr/>
        </p:nvSpPr>
        <p:spPr>
          <a:xfrm>
            <a:off x="3914446" y="3615005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DD2C8E-DF7A-43C0-A94F-AA73546895B0}"/>
              </a:ext>
            </a:extLst>
          </p:cNvPr>
          <p:cNvSpPr>
            <a:spLocks noChangeAspect="1"/>
          </p:cNvSpPr>
          <p:nvPr/>
        </p:nvSpPr>
        <p:spPr>
          <a:xfrm>
            <a:off x="5340063" y="3615004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5C3BCA0-3AA5-483E-AB2B-11AB2D843BE1}"/>
              </a:ext>
            </a:extLst>
          </p:cNvPr>
          <p:cNvSpPr>
            <a:spLocks noChangeAspect="1"/>
          </p:cNvSpPr>
          <p:nvPr/>
        </p:nvSpPr>
        <p:spPr>
          <a:xfrm>
            <a:off x="5334203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1278AA-E3FC-46C4-B446-7A18D36AA680}"/>
              </a:ext>
            </a:extLst>
          </p:cNvPr>
          <p:cNvSpPr>
            <a:spLocks noChangeAspect="1"/>
          </p:cNvSpPr>
          <p:nvPr/>
        </p:nvSpPr>
        <p:spPr>
          <a:xfrm>
            <a:off x="3910540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7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962E7A-BB90-448A-9848-A7701BE287C5}"/>
              </a:ext>
            </a:extLst>
          </p:cNvPr>
          <p:cNvSpPr>
            <a:spLocks noChangeAspect="1"/>
          </p:cNvSpPr>
          <p:nvPr/>
        </p:nvSpPr>
        <p:spPr>
          <a:xfrm>
            <a:off x="1063214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A0E1C3A-CE1C-44B1-B798-A7238534C6FE}"/>
              </a:ext>
            </a:extLst>
          </p:cNvPr>
          <p:cNvSpPr>
            <a:spLocks noChangeAspect="1"/>
          </p:cNvSpPr>
          <p:nvPr/>
        </p:nvSpPr>
        <p:spPr>
          <a:xfrm>
            <a:off x="2486877" y="4661158"/>
            <a:ext cx="1361598" cy="926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405B56-C3DA-44FB-9EEA-8FDD530276FD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3453B02-55D8-4AC2-8BD3-25C23E6599FC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C82B2C-A656-4D2F-B2ED-9994626558FB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55C45-1B89-481E-9846-1C2836F941C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8ADC673-EFCA-4A35-8041-AAB1C699D017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83FE19-A7BA-4624-A3A3-8AB3C8228CC5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8E8348-AF7B-44C8-80E9-226B7D903BF1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6E41A8D-C7CC-4570-9544-337ACF0D3793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956A23-A8BD-427E-91CF-C3EA05372200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그리드 리스트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1E55F0A-CDFF-4B01-B409-5DD96624A29D}"/>
              </a:ext>
            </a:extLst>
          </p:cNvPr>
          <p:cNvSpPr/>
          <p:nvPr/>
        </p:nvSpPr>
        <p:spPr>
          <a:xfrm>
            <a:off x="1006462" y="2512866"/>
            <a:ext cx="5777221" cy="325666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EF8EA53-1C91-4F19-8C57-B1EF44639739}"/>
              </a:ext>
            </a:extLst>
          </p:cNvPr>
          <p:cNvSpPr/>
          <p:nvPr/>
        </p:nvSpPr>
        <p:spPr>
          <a:xfrm>
            <a:off x="1063505" y="3007726"/>
            <a:ext cx="5654729" cy="2762777"/>
          </a:xfrm>
          <a:prstGeom prst="roundRect">
            <a:avLst>
              <a:gd name="adj" fmla="val 2692"/>
            </a:avLst>
          </a:prstGeom>
          <a:solidFill>
            <a:srgbClr val="B7DE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70EAF9F-60AC-4C27-A8EE-59CC0EABC9D7}"/>
              </a:ext>
            </a:extLst>
          </p:cNvPr>
          <p:cNvSpPr/>
          <p:nvPr/>
        </p:nvSpPr>
        <p:spPr>
          <a:xfrm>
            <a:off x="1233808" y="3647221"/>
            <a:ext cx="927784" cy="1456232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76A967B-9CAC-4EDF-B325-F73E95C6E2BC}"/>
              </a:ext>
            </a:extLst>
          </p:cNvPr>
          <p:cNvSpPr/>
          <p:nvPr/>
        </p:nvSpPr>
        <p:spPr>
          <a:xfrm>
            <a:off x="4226868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착용 장비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16A225F-A7E4-4C4A-96DD-7C4648AD57FA}"/>
              </a:ext>
            </a:extLst>
          </p:cNvPr>
          <p:cNvSpPr/>
          <p:nvPr/>
        </p:nvSpPr>
        <p:spPr>
          <a:xfrm>
            <a:off x="5157388" y="3020563"/>
            <a:ext cx="885034" cy="387552"/>
          </a:xfrm>
          <a:prstGeom prst="rect">
            <a:avLst/>
          </a:prstGeom>
          <a:solidFill>
            <a:srgbClr val="CCC1DA"/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스킬 상세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A37495E-396A-471E-86C2-AEFE17C48FFB}"/>
              </a:ext>
            </a:extLst>
          </p:cNvPr>
          <p:cNvSpPr/>
          <p:nvPr/>
        </p:nvSpPr>
        <p:spPr>
          <a:xfrm>
            <a:off x="1158240" y="3067505"/>
            <a:ext cx="2080496" cy="2473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CAA464-60CF-4C4C-A160-F0EE95D75F7F}"/>
              </a:ext>
            </a:extLst>
          </p:cNvPr>
          <p:cNvSpPr/>
          <p:nvPr/>
        </p:nvSpPr>
        <p:spPr>
          <a:xfrm>
            <a:off x="1063505" y="5372540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제작으로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4FA468-BB62-4F53-8444-43EE652B475F}"/>
              </a:ext>
            </a:extLst>
          </p:cNvPr>
          <p:cNvSpPr/>
          <p:nvPr/>
        </p:nvSpPr>
        <p:spPr>
          <a:xfrm>
            <a:off x="3315757" y="3020563"/>
            <a:ext cx="920393" cy="3875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능력치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04DA270-614F-41AE-BBB7-3620CFD6CFD7}"/>
              </a:ext>
            </a:extLst>
          </p:cNvPr>
          <p:cNvSpPr/>
          <p:nvPr/>
        </p:nvSpPr>
        <p:spPr>
          <a:xfrm>
            <a:off x="3309171" y="3414200"/>
            <a:ext cx="3422313" cy="2356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CA59872-866A-4F51-AC6D-501FABF9DD52}"/>
              </a:ext>
            </a:extLst>
          </p:cNvPr>
          <p:cNvSpPr/>
          <p:nvPr/>
        </p:nvSpPr>
        <p:spPr>
          <a:xfrm>
            <a:off x="6347453" y="3006277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닫기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F34E92A-B12E-4511-B816-E5CFF1359457}"/>
              </a:ext>
            </a:extLst>
          </p:cNvPr>
          <p:cNvSpPr/>
          <p:nvPr/>
        </p:nvSpPr>
        <p:spPr>
          <a:xfrm>
            <a:off x="2294040" y="3349830"/>
            <a:ext cx="895785" cy="2155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종합전투력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5FCE9E4-2DAE-4CD3-8056-2031A2DBB5D3}"/>
              </a:ext>
            </a:extLst>
          </p:cNvPr>
          <p:cNvSpPr/>
          <p:nvPr/>
        </p:nvSpPr>
        <p:spPr>
          <a:xfrm>
            <a:off x="1225436" y="3371389"/>
            <a:ext cx="937363" cy="1893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레벨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1A2483F-3C76-4A53-B918-4773B894451B}"/>
              </a:ext>
            </a:extLst>
          </p:cNvPr>
          <p:cNvSpPr/>
          <p:nvPr/>
        </p:nvSpPr>
        <p:spPr>
          <a:xfrm>
            <a:off x="2225253" y="3585110"/>
            <a:ext cx="1004152" cy="15974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099B5BF-7BB7-44C0-AA92-81D63B58BF49}"/>
              </a:ext>
            </a:extLst>
          </p:cNvPr>
          <p:cNvSpPr/>
          <p:nvPr/>
        </p:nvSpPr>
        <p:spPr>
          <a:xfrm>
            <a:off x="2741933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E615320-98DC-4D30-BCE1-94D281078025}"/>
              </a:ext>
            </a:extLst>
          </p:cNvPr>
          <p:cNvSpPr/>
          <p:nvPr/>
        </p:nvSpPr>
        <p:spPr>
          <a:xfrm>
            <a:off x="2741933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078670-19F1-42EC-9B73-F01FC84490F7}"/>
              </a:ext>
            </a:extLst>
          </p:cNvPr>
          <p:cNvSpPr/>
          <p:nvPr/>
        </p:nvSpPr>
        <p:spPr>
          <a:xfrm>
            <a:off x="2741933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6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C19B846-A566-4593-9E1C-CBCB0CB0CB4D}"/>
              </a:ext>
            </a:extLst>
          </p:cNvPr>
          <p:cNvSpPr/>
          <p:nvPr/>
        </p:nvSpPr>
        <p:spPr>
          <a:xfrm>
            <a:off x="2275772" y="360989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381AB40-DAA2-49C6-B382-6ABB078AD049}"/>
              </a:ext>
            </a:extLst>
          </p:cNvPr>
          <p:cNvSpPr/>
          <p:nvPr/>
        </p:nvSpPr>
        <p:spPr>
          <a:xfrm>
            <a:off x="2275772" y="4166207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E9BC6C0-9BF7-4CFB-AF9A-A14003D5BDCF}"/>
              </a:ext>
            </a:extLst>
          </p:cNvPr>
          <p:cNvSpPr/>
          <p:nvPr/>
        </p:nvSpPr>
        <p:spPr>
          <a:xfrm>
            <a:off x="2275772" y="4739673"/>
            <a:ext cx="442782" cy="34965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5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모서리가 둥근 직사각형 20">
            <a:extLst>
              <a:ext uri="{FF2B5EF4-FFF2-40B4-BE49-F238E27FC236}">
                <a16:creationId xmlns:a16="http://schemas.microsoft.com/office/drawing/2014/main" id="{AC717BF8-82D4-418C-828F-50C1B0692B84}"/>
              </a:ext>
            </a:extLst>
          </p:cNvPr>
          <p:cNvSpPr/>
          <p:nvPr/>
        </p:nvSpPr>
        <p:spPr>
          <a:xfrm>
            <a:off x="3217058" y="1842448"/>
            <a:ext cx="1344664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편집 팝업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4D6F6A8-76FE-4261-A5E4-E90280756B5B}"/>
              </a:ext>
            </a:extLst>
          </p:cNvPr>
          <p:cNvSpPr/>
          <p:nvPr/>
        </p:nvSpPr>
        <p:spPr>
          <a:xfrm>
            <a:off x="935217" y="1840227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5" name="꺾인 연결선 45">
            <a:extLst>
              <a:ext uri="{FF2B5EF4-FFF2-40B4-BE49-F238E27FC236}">
                <a16:creationId xmlns:a16="http://schemas.microsoft.com/office/drawing/2014/main" id="{6E29F987-9A64-4443-891B-D5043FB87C2F}"/>
              </a:ext>
            </a:extLst>
          </p:cNvPr>
          <p:cNvCxnSpPr>
            <a:cxnSpLocks/>
            <a:stCxn id="184" idx="3"/>
            <a:endCxn id="188" idx="1"/>
          </p:cNvCxnSpPr>
          <p:nvPr/>
        </p:nvCxnSpPr>
        <p:spPr>
          <a:xfrm flipV="1">
            <a:off x="1873935" y="1964843"/>
            <a:ext cx="159034" cy="33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9B7B70AE-3B58-43C0-BCAA-13F2DBEDDC7B}"/>
              </a:ext>
            </a:extLst>
          </p:cNvPr>
          <p:cNvSpPr/>
          <p:nvPr/>
        </p:nvSpPr>
        <p:spPr>
          <a:xfrm>
            <a:off x="2032969" y="1837885"/>
            <a:ext cx="973387" cy="2539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</a:rPr>
              <a:t>캐릭터 별 버튼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3BE333EF-7C14-4B98-823F-69390A6295C6}"/>
              </a:ext>
            </a:extLst>
          </p:cNvPr>
          <p:cNvCxnSpPr>
            <a:cxnSpLocks/>
            <a:stCxn id="188" idx="3"/>
            <a:endCxn id="183" idx="1"/>
          </p:cNvCxnSpPr>
          <p:nvPr/>
        </p:nvCxnSpPr>
        <p:spPr>
          <a:xfrm>
            <a:off x="3006356" y="1964843"/>
            <a:ext cx="210702" cy="4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꺾인 연결선 45">
            <a:extLst>
              <a:ext uri="{FF2B5EF4-FFF2-40B4-BE49-F238E27FC236}">
                <a16:creationId xmlns:a16="http://schemas.microsoft.com/office/drawing/2014/main" id="{83514EF3-8109-4BDB-B49A-06D9C4958943}"/>
              </a:ext>
            </a:extLst>
          </p:cNvPr>
          <p:cNvCxnSpPr>
            <a:cxnSpLocks/>
            <a:stCxn id="183" idx="2"/>
            <a:endCxn id="16" idx="0"/>
          </p:cNvCxnSpPr>
          <p:nvPr/>
        </p:nvCxnSpPr>
        <p:spPr>
          <a:xfrm>
            <a:off x="3889390" y="2096364"/>
            <a:ext cx="6066" cy="4353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87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4144E-A003-4870-B4FE-613651121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869" y="313654"/>
            <a:ext cx="10515600" cy="576263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6B3878F-45DA-474D-8F35-3596BB1F2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6868" y="4535488"/>
            <a:ext cx="10382581" cy="1782762"/>
          </a:xfrm>
          <a:prstGeom prst="rect">
            <a:avLst/>
          </a:prstGeom>
        </p:spPr>
        <p:txBody>
          <a:bodyPr/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오븐을 탈출하는 쿠키라는 이야기로 캐릭터가 점프 하고 슬라이딩 하는 간단한 조작으로 장애물을 피해 최대한 멀리 가는 것을 목표로 하는 게임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시간 집중력을 요구 하면서도 간단한 플레이가 특징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콘텐츠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떼 탈출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캐릭터를 사용 하는 이어 달리기 컨셉의 콘텐츠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시즌을 주기로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규칙이 조금씩 바뀐다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런 오븐 브레이크를 분석하는 이유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8" indent="1825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플레이 방식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캐릭터를 성장 시키고 수집 하는 부분에서 공통점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1825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오랜 시간 서비스로 콘텐츠가 많아져 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개편이 몇 차례 이뤄졌었기 때문에 최적화 된 결과를 얻을 수 있을 것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D2CF3FE-EBD6-417E-9008-C890FC31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91414"/>
              </p:ext>
            </p:extLst>
          </p:nvPr>
        </p:nvGraphicFramePr>
        <p:xfrm>
          <a:off x="456869" y="1135914"/>
          <a:ext cx="8585199" cy="3427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733">
                  <a:extLst>
                    <a:ext uri="{9D8B030D-6E8A-4147-A177-3AD203B41FA5}">
                      <a16:colId xmlns:a16="http://schemas.microsoft.com/office/drawing/2014/main" val="1645142983"/>
                    </a:ext>
                  </a:extLst>
                </a:gridCol>
                <a:gridCol w="2861733">
                  <a:extLst>
                    <a:ext uri="{9D8B030D-6E8A-4147-A177-3AD203B41FA5}">
                      <a16:colId xmlns:a16="http://schemas.microsoft.com/office/drawing/2014/main" val="3587940443"/>
                    </a:ext>
                  </a:extLst>
                </a:gridCol>
                <a:gridCol w="2861733">
                  <a:extLst>
                    <a:ext uri="{9D8B030D-6E8A-4147-A177-3AD203B41FA5}">
                      <a16:colId xmlns:a16="http://schemas.microsoft.com/office/drawing/2014/main" val="3267340981"/>
                    </a:ext>
                  </a:extLst>
                </a:gridCol>
              </a:tblGrid>
              <a:tr h="2330457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BM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56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 캐릭터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7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24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4.4(68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1000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6130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DDD904-D49F-4D77-A641-808B099DD094}"/>
              </a:ext>
            </a:extLst>
          </p:cNvPr>
          <p:cNvGrpSpPr/>
          <p:nvPr/>
        </p:nvGrpSpPr>
        <p:grpSpPr>
          <a:xfrm>
            <a:off x="531538" y="1221963"/>
            <a:ext cx="8425703" cy="2220113"/>
            <a:chOff x="235670" y="625799"/>
            <a:chExt cx="8425703" cy="2220113"/>
          </a:xfrm>
        </p:grpSpPr>
        <p:pic>
          <p:nvPicPr>
            <p:cNvPr id="15" name="Picture 2" descr="Image result for ì¿ í¤ë°">
              <a:extLst>
                <a:ext uri="{FF2B5EF4-FFF2-40B4-BE49-F238E27FC236}">
                  <a16:creationId xmlns:a16="http://schemas.microsoft.com/office/drawing/2014/main" id="{078B0310-D2BB-4FC4-8AD1-DFC1B5441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70" y="625799"/>
              <a:ext cx="4266882" cy="222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Image result for ì¿ í¤ë°">
              <a:extLst>
                <a:ext uri="{FF2B5EF4-FFF2-40B4-BE49-F238E27FC236}">
                  <a16:creationId xmlns:a16="http://schemas.microsoft.com/office/drawing/2014/main" id="{2B4A7A8C-EF99-4B29-AE20-D0313A1A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671" y="627580"/>
              <a:ext cx="3943702" cy="221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769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8">
            <a:extLst>
              <a:ext uri="{FF2B5EF4-FFF2-40B4-BE49-F238E27FC236}">
                <a16:creationId xmlns:a16="http://schemas.microsoft.com/office/drawing/2014/main" id="{7BEC6C72-D90A-41F0-8374-FB0E65D0B2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7360" y="5195888"/>
            <a:ext cx="10249853" cy="1516062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요약 및 설명</a:t>
            </a:r>
            <a:endParaRPr lang="en-US" altLang="ko-KR" sz="1200" dirty="0">
              <a:latin typeface="+mn-ea"/>
              <a:ea typeface="+mn-ea"/>
            </a:endParaRP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해당 화면은 앱 실행 후 가장 먼저 보게 되는 화면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타이틀 및 로딩 화면 제외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화면 중앙엔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유저가 미리 설정한 대표 캐릭터 노출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로비 화면에서 가장 많은 화면 비율 차지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화면 가장 중앙에 캐릭터를 기준으로 관리나 캐릭터에 가까운 콘텐츠는 좌측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유저가 플레이 하는 콘텐츠는 우측에 배치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B21FE6-1C90-40BF-A43C-5FAA6D134EC3}"/>
              </a:ext>
            </a:extLst>
          </p:cNvPr>
          <p:cNvSpPr/>
          <p:nvPr/>
        </p:nvSpPr>
        <p:spPr>
          <a:xfrm>
            <a:off x="467360" y="1049712"/>
            <a:ext cx="1560494" cy="24888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범주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4ACE7-5D92-4FCE-B695-B90AE7585C5A}"/>
              </a:ext>
            </a:extLst>
          </p:cNvPr>
          <p:cNvSpPr/>
          <p:nvPr/>
        </p:nvSpPr>
        <p:spPr>
          <a:xfrm>
            <a:off x="531601" y="1395420"/>
            <a:ext cx="1408441" cy="10826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페이지 전환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뒤로가기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 버튼이 있는 화면</a:t>
            </a:r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2A370B-A294-4108-BE63-7A9BAEFBBD18}"/>
              </a:ext>
            </a:extLst>
          </p:cNvPr>
          <p:cNvSpPr/>
          <p:nvPr/>
        </p:nvSpPr>
        <p:spPr>
          <a:xfrm>
            <a:off x="530098" y="2555735"/>
            <a:ext cx="1400473" cy="885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팝업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화면 위에 띄우는 창</a:t>
            </a:r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58955B6-862F-4EC8-A84D-E4CBF2D0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53" y="2117539"/>
            <a:ext cx="5175510" cy="25176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F32AA-A71E-461F-A207-F84003FC3F15}"/>
              </a:ext>
            </a:extLst>
          </p:cNvPr>
          <p:cNvSpPr/>
          <p:nvPr/>
        </p:nvSpPr>
        <p:spPr>
          <a:xfrm>
            <a:off x="2178595" y="2057375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유저 프로필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36211-ADF0-4440-A2DB-29A8B3DEEF89}"/>
              </a:ext>
            </a:extLst>
          </p:cNvPr>
          <p:cNvSpPr/>
          <p:nvPr/>
        </p:nvSpPr>
        <p:spPr>
          <a:xfrm>
            <a:off x="5922602" y="149215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공지사항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BE797-B540-4279-B6CC-73D2C9865DEB}"/>
              </a:ext>
            </a:extLst>
          </p:cNvPr>
          <p:cNvSpPr/>
          <p:nvPr/>
        </p:nvSpPr>
        <p:spPr>
          <a:xfrm>
            <a:off x="6731707" y="1057181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우편함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AF1537-91EE-426D-8CDF-4C34B812B8CC}"/>
              </a:ext>
            </a:extLst>
          </p:cNvPr>
          <p:cNvSpPr/>
          <p:nvPr/>
        </p:nvSpPr>
        <p:spPr>
          <a:xfrm>
            <a:off x="7973377" y="1049712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친구목록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20F29D-27A5-4CFB-8202-68A415122F24}"/>
              </a:ext>
            </a:extLst>
          </p:cNvPr>
          <p:cNvSpPr/>
          <p:nvPr/>
        </p:nvSpPr>
        <p:spPr>
          <a:xfrm>
            <a:off x="8790307" y="149215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5CF506-0F72-48A7-AA1D-539248B814D1}"/>
              </a:ext>
            </a:extLst>
          </p:cNvPr>
          <p:cNvSpPr/>
          <p:nvPr/>
        </p:nvSpPr>
        <p:spPr>
          <a:xfrm>
            <a:off x="8824081" y="2058878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 메뉴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EFC5C9-A593-4314-BD47-4AAAC4D74140}"/>
              </a:ext>
            </a:extLst>
          </p:cNvPr>
          <p:cNvSpPr/>
          <p:nvPr/>
        </p:nvSpPr>
        <p:spPr>
          <a:xfrm>
            <a:off x="2188573" y="4218846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내 쿠키들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6FFDE7-E734-41D4-93B6-F335E73C5959}"/>
              </a:ext>
            </a:extLst>
          </p:cNvPr>
          <p:cNvSpPr/>
          <p:nvPr/>
        </p:nvSpPr>
        <p:spPr>
          <a:xfrm>
            <a:off x="8816585" y="4174125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PLAY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A44F48-F6C7-4E3D-B2D9-0B89F0F2C0CE}"/>
              </a:ext>
            </a:extLst>
          </p:cNvPr>
          <p:cNvSpPr/>
          <p:nvPr/>
        </p:nvSpPr>
        <p:spPr>
          <a:xfrm>
            <a:off x="10224530" y="4166505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각 콘텐츠 별 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1DA0D7-D370-4ABA-828A-0C4E11C601E9}"/>
              </a:ext>
            </a:extLst>
          </p:cNvPr>
          <p:cNvSpPr/>
          <p:nvPr/>
        </p:nvSpPr>
        <p:spPr>
          <a:xfrm>
            <a:off x="2188573" y="2574564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뽑기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320E9B-582B-422C-869B-FBD6B20DC0DF}"/>
              </a:ext>
            </a:extLst>
          </p:cNvPr>
          <p:cNvSpPr/>
          <p:nvPr/>
        </p:nvSpPr>
        <p:spPr>
          <a:xfrm>
            <a:off x="8824081" y="248879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퀘스트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12098A-EC53-44FB-A3A2-9822F0AC0BDD}"/>
              </a:ext>
            </a:extLst>
          </p:cNvPr>
          <p:cNvSpPr/>
          <p:nvPr/>
        </p:nvSpPr>
        <p:spPr>
          <a:xfrm>
            <a:off x="10265190" y="2055913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소지품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1F9375-77ED-4739-A409-C6878CCEA120}"/>
              </a:ext>
            </a:extLst>
          </p:cNvPr>
          <p:cNvSpPr/>
          <p:nvPr/>
        </p:nvSpPr>
        <p:spPr>
          <a:xfrm>
            <a:off x="2188573" y="3019287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패키지 상점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E28BE6-B7FA-4293-922E-E70BFD3E6318}"/>
              </a:ext>
            </a:extLst>
          </p:cNvPr>
          <p:cNvSpPr/>
          <p:nvPr/>
        </p:nvSpPr>
        <p:spPr>
          <a:xfrm>
            <a:off x="8824081" y="293351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이벤트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8BF8C7-D6CE-4D76-8E05-9A8B5379BED5}"/>
              </a:ext>
            </a:extLst>
          </p:cNvPr>
          <p:cNvSpPr/>
          <p:nvPr/>
        </p:nvSpPr>
        <p:spPr>
          <a:xfrm>
            <a:off x="10265855" y="2497490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출석부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AA97BA-9F8F-46F8-9073-1963DC700D77}"/>
              </a:ext>
            </a:extLst>
          </p:cNvPr>
          <p:cNvSpPr/>
          <p:nvPr/>
        </p:nvSpPr>
        <p:spPr>
          <a:xfrm>
            <a:off x="2188573" y="3464010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스킨 상점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CCA00-B25B-41E3-B7B3-65B5F9B0DB91}"/>
              </a:ext>
            </a:extLst>
          </p:cNvPr>
          <p:cNvSpPr/>
          <p:nvPr/>
        </p:nvSpPr>
        <p:spPr>
          <a:xfrm>
            <a:off x="8824081" y="3378240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길드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E04218-A800-4AB8-ACF4-F9BA9752A14E}"/>
              </a:ext>
            </a:extLst>
          </p:cNvPr>
          <p:cNvSpPr/>
          <p:nvPr/>
        </p:nvSpPr>
        <p:spPr>
          <a:xfrm>
            <a:off x="6221507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대표 캐릭터 설정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FA7D6F-09AD-44EF-A3FA-0E2517099AFD}"/>
              </a:ext>
            </a:extLst>
          </p:cNvPr>
          <p:cNvSpPr/>
          <p:nvPr/>
        </p:nvSpPr>
        <p:spPr>
          <a:xfrm>
            <a:off x="3790722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재료함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854F65-C1A6-4645-ACCE-81B2E64C80CE}"/>
              </a:ext>
            </a:extLst>
          </p:cNvPr>
          <p:cNvSpPr/>
          <p:nvPr/>
        </p:nvSpPr>
        <p:spPr>
          <a:xfrm>
            <a:off x="5006114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선물하기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297392-2154-4CCB-8AF1-AF849B9FB45E}"/>
              </a:ext>
            </a:extLst>
          </p:cNvPr>
          <p:cNvSpPr/>
          <p:nvPr/>
        </p:nvSpPr>
        <p:spPr>
          <a:xfrm>
            <a:off x="10265855" y="2942213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마법 공방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E67E53-6E73-491E-A5D8-58098FFA2027}"/>
              </a:ext>
            </a:extLst>
          </p:cNvPr>
          <p:cNvSpPr/>
          <p:nvPr/>
        </p:nvSpPr>
        <p:spPr>
          <a:xfrm>
            <a:off x="10265855" y="3386936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업적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구글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352DDC3-6E22-4DEF-80EC-F614DC6DEE17}"/>
              </a:ext>
            </a:extLst>
          </p:cNvPr>
          <p:cNvSpPr/>
          <p:nvPr/>
        </p:nvSpPr>
        <p:spPr>
          <a:xfrm>
            <a:off x="3525153" y="2106068"/>
            <a:ext cx="846116" cy="2539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798E37F-6A61-4261-8B8C-325CFA6C6F1B}"/>
              </a:ext>
            </a:extLst>
          </p:cNvPr>
          <p:cNvSpPr/>
          <p:nvPr/>
        </p:nvSpPr>
        <p:spPr>
          <a:xfrm>
            <a:off x="7417848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2F205E2-0EBC-409A-9155-F91652AF966F}"/>
              </a:ext>
            </a:extLst>
          </p:cNvPr>
          <p:cNvSpPr/>
          <p:nvPr/>
        </p:nvSpPr>
        <p:spPr>
          <a:xfrm>
            <a:off x="7653738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3CD9C0-4E0E-4A36-95A4-94764BE4F52D}"/>
              </a:ext>
            </a:extLst>
          </p:cNvPr>
          <p:cNvSpPr/>
          <p:nvPr/>
        </p:nvSpPr>
        <p:spPr>
          <a:xfrm>
            <a:off x="7890120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E58A842-A826-4BE3-AD28-2519B9EA88C5}"/>
              </a:ext>
            </a:extLst>
          </p:cNvPr>
          <p:cNvSpPr/>
          <p:nvPr/>
        </p:nvSpPr>
        <p:spPr>
          <a:xfrm>
            <a:off x="8136219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08219FC-D7E3-4C44-A00E-CE66B5B6711B}"/>
              </a:ext>
            </a:extLst>
          </p:cNvPr>
          <p:cNvSpPr/>
          <p:nvPr/>
        </p:nvSpPr>
        <p:spPr>
          <a:xfrm>
            <a:off x="3650373" y="2589164"/>
            <a:ext cx="459606" cy="412413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5A41882-11E2-43BD-B8D6-CA5E1901362F}"/>
              </a:ext>
            </a:extLst>
          </p:cNvPr>
          <p:cNvSpPr/>
          <p:nvPr/>
        </p:nvSpPr>
        <p:spPr>
          <a:xfrm>
            <a:off x="3646449" y="3067673"/>
            <a:ext cx="459606" cy="253962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4CC3430-94F4-4F71-8A19-0EA2F55F3072}"/>
              </a:ext>
            </a:extLst>
          </p:cNvPr>
          <p:cNvSpPr/>
          <p:nvPr/>
        </p:nvSpPr>
        <p:spPr>
          <a:xfrm>
            <a:off x="3646449" y="3399443"/>
            <a:ext cx="459606" cy="253962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4B15098-58E8-4D8D-8B92-44CAAC66CBB8}"/>
              </a:ext>
            </a:extLst>
          </p:cNvPr>
          <p:cNvSpPr/>
          <p:nvPr/>
        </p:nvSpPr>
        <p:spPr>
          <a:xfrm>
            <a:off x="3718407" y="4240754"/>
            <a:ext cx="719231" cy="314369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F40A8A6-FDC8-4636-8793-3E208E794CE8}"/>
              </a:ext>
            </a:extLst>
          </p:cNvPr>
          <p:cNvSpPr/>
          <p:nvPr/>
        </p:nvSpPr>
        <p:spPr>
          <a:xfrm>
            <a:off x="8124986" y="2582825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600DD1-C06F-444C-AC5A-0CC76453DB95}"/>
              </a:ext>
            </a:extLst>
          </p:cNvPr>
          <p:cNvSpPr/>
          <p:nvPr/>
        </p:nvSpPr>
        <p:spPr>
          <a:xfrm>
            <a:off x="8136219" y="2958621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C6DD55-61C6-4E32-96AA-BE49A29F9698}"/>
              </a:ext>
            </a:extLst>
          </p:cNvPr>
          <p:cNvSpPr/>
          <p:nvPr/>
        </p:nvSpPr>
        <p:spPr>
          <a:xfrm>
            <a:off x="8136219" y="3283354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B059159-EF50-48B3-B3E3-931990E8759C}"/>
              </a:ext>
            </a:extLst>
          </p:cNvPr>
          <p:cNvSpPr/>
          <p:nvPr/>
        </p:nvSpPr>
        <p:spPr>
          <a:xfrm>
            <a:off x="6654047" y="2671654"/>
            <a:ext cx="296015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FE5CFF7-1C4C-430A-A112-1BE39ABA786B}"/>
              </a:ext>
            </a:extLst>
          </p:cNvPr>
          <p:cNvSpPr/>
          <p:nvPr/>
        </p:nvSpPr>
        <p:spPr>
          <a:xfrm>
            <a:off x="5587189" y="2671654"/>
            <a:ext cx="1018273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64D735B-97EA-4306-AA1E-D95ADA90787C}"/>
              </a:ext>
            </a:extLst>
          </p:cNvPr>
          <p:cNvSpPr/>
          <p:nvPr/>
        </p:nvSpPr>
        <p:spPr>
          <a:xfrm>
            <a:off x="5203624" y="2671654"/>
            <a:ext cx="336783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85EF25E-265E-423E-B66C-61D864BC82DB}"/>
              </a:ext>
            </a:extLst>
          </p:cNvPr>
          <p:cNvSpPr/>
          <p:nvPr/>
        </p:nvSpPr>
        <p:spPr>
          <a:xfrm>
            <a:off x="7278126" y="4166505"/>
            <a:ext cx="1208354" cy="36987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82741C4-CF5E-4481-9AD4-EE45A010D25E}"/>
              </a:ext>
            </a:extLst>
          </p:cNvPr>
          <p:cNvSpPr/>
          <p:nvPr/>
        </p:nvSpPr>
        <p:spPr>
          <a:xfrm>
            <a:off x="8418441" y="2103096"/>
            <a:ext cx="282222" cy="2539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4B87C5D-7DEA-48A6-AA15-1158C577116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8678057" y="1424743"/>
            <a:ext cx="277057" cy="110853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FA23FF6-1D26-4BE5-A5C3-055209E27F2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V="1">
            <a:off x="7190030" y="1527733"/>
            <a:ext cx="712030" cy="4675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6647A0D-B327-4E19-911B-48D730A7D86E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7925322" y="1488937"/>
            <a:ext cx="719499" cy="537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28DAB69-A926-41C7-B175-F97F8A24FB97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6885020" y="1458612"/>
            <a:ext cx="277057" cy="10407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D22C15EE-E51E-4041-B261-E9A2E612AC06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8700663" y="2230077"/>
            <a:ext cx="123418" cy="29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8D4E02C-ACA1-4F75-B41D-F52D8BB7FC09}"/>
              </a:ext>
            </a:extLst>
          </p:cNvPr>
          <p:cNvCxnSpPr>
            <a:cxnSpLocks/>
          </p:cNvCxnSpPr>
          <p:nvPr/>
        </p:nvCxnSpPr>
        <p:spPr>
          <a:xfrm flipV="1">
            <a:off x="9985174" y="2230077"/>
            <a:ext cx="280016" cy="29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330B2F8D-7B0B-42D5-9750-2FD24671D866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4386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13F34C57-F48D-43B4-8A34-502C7F01F03C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8833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E20E79B-905E-44CA-8096-64088B6BB40A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13280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AFCDA9E8-B3A4-453C-8A91-3A63B9BFA3A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8566867" y="2662958"/>
            <a:ext cx="257214" cy="751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AAF337E-0647-41D2-A414-2084F4FF55B2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8578100" y="3107681"/>
            <a:ext cx="245981" cy="617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95237005-0583-4A96-AD1D-C8E634012D3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578100" y="3438588"/>
            <a:ext cx="245981" cy="11381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E6161696-4793-4D52-9CF0-DA1E3C40390E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3947150" y="3406241"/>
            <a:ext cx="1848986" cy="10007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91762D8F-5739-4AE4-800B-0FAE3565E0E5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4917001" y="3651782"/>
            <a:ext cx="1848986" cy="5096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0FC61BC1-CB57-429E-ADCE-EC73FAA4E1C4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5877562" y="3906614"/>
            <a:ext cx="1848986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DFA18522-25C3-4B32-9465-37F8B83EF623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8486480" y="4348289"/>
            <a:ext cx="330105" cy="315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94B1A136-96B6-4EF9-BE96-F31B804FCBE1}"/>
              </a:ext>
            </a:extLst>
          </p:cNvPr>
          <p:cNvCxnSpPr>
            <a:cxnSpLocks/>
          </p:cNvCxnSpPr>
          <p:nvPr/>
        </p:nvCxnSpPr>
        <p:spPr>
          <a:xfrm flipV="1">
            <a:off x="9977678" y="4340669"/>
            <a:ext cx="246852" cy="762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F28DB8DC-2D2C-45C9-83A9-3E18023A1036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3349667" y="2748729"/>
            <a:ext cx="300707" cy="466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087EC16B-CE48-4935-A03F-F9C63F0956BC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3349667" y="3193452"/>
            <a:ext cx="296783" cy="12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F7E7E26B-3B9A-48B2-9F35-4905D977C844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3349667" y="3526424"/>
            <a:ext cx="296783" cy="1117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854E29D-A681-4BBF-AEB1-0978F4C319BE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3339689" y="2231539"/>
            <a:ext cx="185465" cy="15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35E5C596-99AB-460B-A9DA-A6A901A118D2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349667" y="4393011"/>
            <a:ext cx="368741" cy="492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제목 1">
            <a:extLst>
              <a:ext uri="{FF2B5EF4-FFF2-40B4-BE49-F238E27FC236}">
                <a16:creationId xmlns:a16="http://schemas.microsoft.com/office/drawing/2014/main" id="{354E7137-0FCA-4736-8E00-BEEB577C2165}"/>
              </a:ext>
            </a:extLst>
          </p:cNvPr>
          <p:cNvSpPr txBox="1">
            <a:spLocks/>
          </p:cNvSpPr>
          <p:nvPr/>
        </p:nvSpPr>
        <p:spPr>
          <a:xfrm>
            <a:off x="467360" y="557470"/>
            <a:ext cx="10515600" cy="3444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요약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39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7553AE5-69A4-4AA7-8F19-F096D32C3661}"/>
              </a:ext>
            </a:extLst>
          </p:cNvPr>
          <p:cNvSpPr txBox="1">
            <a:spLocks/>
          </p:cNvSpPr>
          <p:nvPr/>
        </p:nvSpPr>
        <p:spPr>
          <a:xfrm>
            <a:off x="4235150" y="4635968"/>
            <a:ext cx="3936564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캐릭터 마다 호감도가 존재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접속 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일정 호감도 달성 시 간단한 보상을 지급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가장 자주 보는 로비 화면에 캐릭터를 출력 해 노출 빈도를 높임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이와 호감도 시스템 등으로 애정이 생길 수 있는 환경을 마련하기 위함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altLang="ko-KR" b="1" dirty="0">
              <a:solidFill>
                <a:srgbClr val="FF3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2793FD40-FAD4-448E-A381-C572C7A6B322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91FFF-68D5-4FD2-A6B0-2E2EBBA6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1" b="6544"/>
          <a:stretch/>
        </p:blipFill>
        <p:spPr>
          <a:xfrm>
            <a:off x="2183615" y="3209678"/>
            <a:ext cx="1859983" cy="906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DA32F7-4D4F-43D3-AF5E-B829F96D44D4}"/>
              </a:ext>
            </a:extLst>
          </p:cNvPr>
          <p:cNvGrpSpPr>
            <a:grpSpLocks noChangeAspect="1"/>
          </p:cNvGrpSpPr>
          <p:nvPr/>
        </p:nvGrpSpPr>
        <p:grpSpPr>
          <a:xfrm>
            <a:off x="205097" y="1109137"/>
            <a:ext cx="3845930" cy="1950103"/>
            <a:chOff x="952279" y="726118"/>
            <a:chExt cx="5175510" cy="251766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9264A34-30F5-4257-B7E2-ED3DC6BE7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9" y="726118"/>
              <a:ext cx="5175510" cy="2517669"/>
              <a:chOff x="2820993" y="1135974"/>
              <a:chExt cx="6288672" cy="30591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C133ED-D2C1-4C44-BA07-3FA9AF91F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993" y="1135974"/>
                <a:ext cx="6288672" cy="30591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585870-891A-460B-B25D-F1215EBA4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77" r="79605"/>
              <a:stretch/>
            </p:blipFill>
            <p:spPr>
              <a:xfrm>
                <a:off x="2820993" y="1491646"/>
                <a:ext cx="1282555" cy="2686644"/>
              </a:xfrm>
              <a:prstGeom prst="rect">
                <a:avLst/>
              </a:prstGeom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1309736-A909-41C6-862A-4171633C640D}"/>
                </a:ext>
              </a:extLst>
            </p:cNvPr>
            <p:cNvSpPr/>
            <p:nvPr/>
          </p:nvSpPr>
          <p:spPr>
            <a:xfrm>
              <a:off x="1020437" y="1178853"/>
              <a:ext cx="553719" cy="1089785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819A45F-B607-48D9-A762-BB9D02D8137F}"/>
                </a:ext>
              </a:extLst>
            </p:cNvPr>
            <p:cNvSpPr/>
            <p:nvPr/>
          </p:nvSpPr>
          <p:spPr>
            <a:xfrm>
              <a:off x="1078309" y="2758202"/>
              <a:ext cx="929500" cy="471709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1AE19B-AFD4-472A-8688-8E21D56D7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9" y="3209678"/>
            <a:ext cx="1890000" cy="921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8548AD4-C490-4F4A-B0B7-8CF7746072BC}"/>
              </a:ext>
            </a:extLst>
          </p:cNvPr>
          <p:cNvSpPr/>
          <p:nvPr/>
        </p:nvSpPr>
        <p:spPr>
          <a:xfrm>
            <a:off x="1188019" y="2965369"/>
            <a:ext cx="416043" cy="3317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15614C5-6B78-42ED-88DB-87B881E086FC}"/>
              </a:ext>
            </a:extLst>
          </p:cNvPr>
          <p:cNvSpPr/>
          <p:nvPr/>
        </p:nvSpPr>
        <p:spPr>
          <a:xfrm rot="16200000">
            <a:off x="1954248" y="3476111"/>
            <a:ext cx="423645" cy="40692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0C663C-1B2A-4926-BD3A-7C75FB4DDF79}"/>
              </a:ext>
            </a:extLst>
          </p:cNvPr>
          <p:cNvSpPr/>
          <p:nvPr/>
        </p:nvSpPr>
        <p:spPr>
          <a:xfrm>
            <a:off x="200349" y="4066923"/>
            <a:ext cx="1890000" cy="37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상점에서 뽑기를 구매해 쿠키 획득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0E6F7-8EC4-4BCE-B545-C910836750C5}"/>
              </a:ext>
            </a:extLst>
          </p:cNvPr>
          <p:cNvSpPr/>
          <p:nvPr/>
        </p:nvSpPr>
        <p:spPr>
          <a:xfrm>
            <a:off x="2181309" y="4066923"/>
            <a:ext cx="1890000" cy="37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획득한 쿠키를 좌측 하단의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내 쿠키들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”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버튼 이용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DB59F4-445A-46C9-8D99-CDA689C16C4F}"/>
              </a:ext>
            </a:extLst>
          </p:cNvPr>
          <p:cNvGrpSpPr>
            <a:grpSpLocks noChangeAspect="1"/>
          </p:cNvGrpSpPr>
          <p:nvPr/>
        </p:nvGrpSpPr>
        <p:grpSpPr>
          <a:xfrm>
            <a:off x="4217869" y="1162465"/>
            <a:ext cx="3870960" cy="1909999"/>
            <a:chOff x="235671" y="615344"/>
            <a:chExt cx="4647680" cy="226090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946482-4379-4079-9DE9-A0D41BF4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1" y="615344"/>
              <a:ext cx="4647680" cy="226090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5F98B1-1A74-43B4-BEF6-0F6769F2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2" t="7826" r="30214" b="15369"/>
            <a:stretch/>
          </p:blipFill>
          <p:spPr>
            <a:xfrm>
              <a:off x="1652721" y="766217"/>
              <a:ext cx="1846299" cy="18501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AA7783-CA22-400E-B644-468302BF376C}"/>
              </a:ext>
            </a:extLst>
          </p:cNvPr>
          <p:cNvSpPr/>
          <p:nvPr/>
        </p:nvSpPr>
        <p:spPr>
          <a:xfrm>
            <a:off x="180067" y="1084417"/>
            <a:ext cx="3870960" cy="3089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좌측 중단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의도 분석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20C893-2A9A-4C78-9814-2FBD46E1CE22}"/>
              </a:ext>
            </a:extLst>
          </p:cNvPr>
          <p:cNvSpPr/>
          <p:nvPr/>
        </p:nvSpPr>
        <p:spPr>
          <a:xfrm>
            <a:off x="4215690" y="1087547"/>
            <a:ext cx="3887622" cy="3057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중앙 대표 캐릭터 출력 의도 분석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8C347-DFB9-4773-9F6A-945063AB4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69" y="3206580"/>
            <a:ext cx="1884957" cy="916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0E83A3-97DA-4E86-9A30-1D06C71E64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9262" r="21691" b="32289"/>
          <a:stretch/>
        </p:blipFill>
        <p:spPr>
          <a:xfrm>
            <a:off x="6198339" y="3206580"/>
            <a:ext cx="1912593" cy="90651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A63AAB-9298-4B41-AAC5-B2577476D6D9}"/>
              </a:ext>
            </a:extLst>
          </p:cNvPr>
          <p:cNvSpPr/>
          <p:nvPr/>
        </p:nvSpPr>
        <p:spPr>
          <a:xfrm>
            <a:off x="4217868" y="4056763"/>
            <a:ext cx="1884958" cy="3800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선물이나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해당 캐릭터로 플레이 시 호감도가 증가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A4D1B5-0E09-4169-B2C0-B6B14DDCEF3B}"/>
              </a:ext>
            </a:extLst>
          </p:cNvPr>
          <p:cNvSpPr/>
          <p:nvPr/>
        </p:nvSpPr>
        <p:spPr>
          <a:xfrm>
            <a:off x="6180865" y="4056763"/>
            <a:ext cx="1912592" cy="3781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일정 호감도를 달성 하면 소정의 보상을 준다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1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46BD735-1E48-4031-8035-1724A039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9" y="1121901"/>
            <a:ext cx="3796645" cy="196573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4421B64-76DC-4856-A376-CEBEB68683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4" t="15248" r="-4" b="-173"/>
          <a:stretch/>
        </p:blipFill>
        <p:spPr>
          <a:xfrm>
            <a:off x="10833863" y="1418286"/>
            <a:ext cx="1178071" cy="1669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810EF4C-FC28-4710-964B-19848EAA4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9" y="3196142"/>
            <a:ext cx="1901503" cy="925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66AC7CE-E567-49C7-BF89-BA694CFF7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/>
          <a:stretch/>
        </p:blipFill>
        <p:spPr>
          <a:xfrm>
            <a:off x="10244529" y="3199086"/>
            <a:ext cx="1767405" cy="922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50890BD-36D4-48C7-8AFA-B80E27B576F0}"/>
              </a:ext>
            </a:extLst>
          </p:cNvPr>
          <p:cNvSpPr/>
          <p:nvPr/>
        </p:nvSpPr>
        <p:spPr>
          <a:xfrm>
            <a:off x="11577943" y="1512754"/>
            <a:ext cx="344937" cy="242354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AD5425D-7F9B-41A8-A36D-AD1C4F21D3B0}"/>
              </a:ext>
            </a:extLst>
          </p:cNvPr>
          <p:cNvSpPr/>
          <p:nvPr/>
        </p:nvSpPr>
        <p:spPr>
          <a:xfrm>
            <a:off x="10949884" y="2708796"/>
            <a:ext cx="943254" cy="288728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973360-8A30-4C8C-9DEF-E475EED422E8}"/>
              </a:ext>
            </a:extLst>
          </p:cNvPr>
          <p:cNvSpPr/>
          <p:nvPr/>
        </p:nvSpPr>
        <p:spPr>
          <a:xfrm>
            <a:off x="8205335" y="1089206"/>
            <a:ext cx="3796645" cy="3057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우측 중단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배치 의도 분석 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CA6690-E5B9-4849-B398-28C1F87DB1AB}"/>
              </a:ext>
            </a:extLst>
          </p:cNvPr>
          <p:cNvCxnSpPr>
            <a:cxnSpLocks/>
            <a:stCxn id="59" idx="1"/>
            <a:endCxn id="57" idx="0"/>
          </p:cNvCxnSpPr>
          <p:nvPr/>
        </p:nvCxnSpPr>
        <p:spPr>
          <a:xfrm rot="10800000" flipV="1">
            <a:off x="9166041" y="1633932"/>
            <a:ext cx="2411901" cy="156221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ADA5864-7805-4830-854B-809F4EC7E1C9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 rot="5400000">
            <a:off x="11174091" y="2951665"/>
            <a:ext cx="201562" cy="29327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63D38C-40E7-42B5-B45D-93B734358FCE}"/>
              </a:ext>
            </a:extLst>
          </p:cNvPr>
          <p:cNvSpPr/>
          <p:nvPr/>
        </p:nvSpPr>
        <p:spPr>
          <a:xfrm>
            <a:off x="8214153" y="4066923"/>
            <a:ext cx="1902638" cy="3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일일 퀘스트 등 플레이 목적의식을 부여 콘텐츠 종합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7DEC20-31A5-4B52-A3AA-D4AF70F09B31}"/>
              </a:ext>
            </a:extLst>
          </p:cNvPr>
          <p:cNvSpPr/>
          <p:nvPr/>
        </p:nvSpPr>
        <p:spPr>
          <a:xfrm>
            <a:off x="10237094" y="4066923"/>
            <a:ext cx="1774840" cy="3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각 콘텐츠 별 페이지로 이동 할 수 있는 팝업이 출력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7FABE1-6515-4DD4-82D7-FF1A5CBECD47}"/>
              </a:ext>
            </a:extLst>
          </p:cNvPr>
          <p:cNvSpPr/>
          <p:nvPr/>
        </p:nvSpPr>
        <p:spPr>
          <a:xfrm>
            <a:off x="200349" y="4444923"/>
            <a:ext cx="3870960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DD2C329-4755-4C7E-AE10-9F7F61DB8258}"/>
              </a:ext>
            </a:extLst>
          </p:cNvPr>
          <p:cNvSpPr/>
          <p:nvPr/>
        </p:nvSpPr>
        <p:spPr>
          <a:xfrm>
            <a:off x="4215690" y="4444923"/>
            <a:ext cx="3875318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C9F9972-3E04-43AF-BF20-70B3BA73E3D3}"/>
              </a:ext>
            </a:extLst>
          </p:cNvPr>
          <p:cNvSpPr/>
          <p:nvPr/>
        </p:nvSpPr>
        <p:spPr>
          <a:xfrm>
            <a:off x="8204199" y="4444923"/>
            <a:ext cx="3807733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E430DA2E-25E4-4D79-9B56-92D9B7A7B570}"/>
              </a:ext>
            </a:extLst>
          </p:cNvPr>
          <p:cNvSpPr txBox="1">
            <a:spLocks/>
          </p:cNvSpPr>
          <p:nvPr/>
        </p:nvSpPr>
        <p:spPr>
          <a:xfrm>
            <a:off x="8214153" y="4522363"/>
            <a:ext cx="3781175" cy="22025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일일 퀘스트가 갱신 된 뒤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앱 최초 실행 시 팝업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</a:rPr>
              <a:t> 플레이 목표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퀘스트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와 종류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콘텐츠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를 같이 배치 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기존 경험 상 플레이 관련 된 버튼이 우측에 있는 경우가 다수 였던 것을 감안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명확한 목표를 주어주는 퀘스트를 로비에 배치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b="1" dirty="0">
                <a:solidFill>
                  <a:srgbClr val="FF3300"/>
                </a:solidFill>
                <a:latin typeface="맑은 고딕" panose="020B0503020000020004" pitchFamily="50" charset="-127"/>
              </a:rPr>
              <a:t>유저가 무엇을 해야 할지 모르는 상황을 감소</a:t>
            </a:r>
            <a:r>
              <a:rPr lang="en-US" altLang="ko-KR" b="1" dirty="0">
                <a:solidFill>
                  <a:srgbClr val="FF3300"/>
                </a:solidFill>
                <a:latin typeface="맑은 고딕" panose="020B0503020000020004" pitchFamily="50" charset="-127"/>
              </a:rPr>
              <a:t>.</a:t>
            </a:r>
            <a:endParaRPr lang="en-US" b="1" dirty="0">
              <a:solidFill>
                <a:srgbClr val="FF3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8B34A523-233F-431C-9D89-D747C01AF5D7}"/>
              </a:ext>
            </a:extLst>
          </p:cNvPr>
          <p:cNvSpPr txBox="1">
            <a:spLocks/>
          </p:cNvSpPr>
          <p:nvPr/>
        </p:nvSpPr>
        <p:spPr>
          <a:xfrm>
            <a:off x="205097" y="4468031"/>
            <a:ext cx="3936564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사용 빈도가 높고 서로 관계 있는 버튼을 좌측 중단과 하단에 한눈에 보이도록 배치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</a:rPr>
              <a:t>내 쿠키들” 에서 유저가 보유 중인 것과 </a:t>
            </a:r>
            <a:r>
              <a:rPr lang="ko-KR" altLang="en-US" dirty="0" err="1">
                <a:latin typeface="맑은 고딕" panose="020B0503020000020004" pitchFamily="50" charset="-127"/>
              </a:rPr>
              <a:t>미보유</a:t>
            </a:r>
            <a:r>
              <a:rPr lang="ko-KR" altLang="en-US" dirty="0">
                <a:latin typeface="맑은 고딕" panose="020B0503020000020004" pitchFamily="50" charset="-127"/>
              </a:rPr>
              <a:t> 쿠키들도 함께 노출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수집 해야 할 쿠키들의 존재를 알리고</a:t>
            </a:r>
            <a:r>
              <a:rPr lang="en-US" altLang="ko-KR" dirty="0">
                <a:latin typeface="맑은 고딕" panose="020B0503020000020004" pitchFamily="50" charset="-127"/>
              </a:rPr>
              <a:t>, (</a:t>
            </a:r>
            <a:r>
              <a:rPr lang="ko-KR" altLang="en-US" dirty="0">
                <a:latin typeface="맑은 고딕" panose="020B0503020000020004" pitchFamily="50" charset="-127"/>
              </a:rPr>
              <a:t>스테이지 진행이 막히는 등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여러 이유와 함께 다른 쿠키의 수집 욕구를 자극하기 위함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59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BC04E6-1C4F-48B7-B68C-19E45905ADD5}"/>
              </a:ext>
            </a:extLst>
          </p:cNvPr>
          <p:cNvSpPr>
            <a:spLocks noChangeAspect="1"/>
          </p:cNvSpPr>
          <p:nvPr/>
        </p:nvSpPr>
        <p:spPr>
          <a:xfrm>
            <a:off x="3376467" y="1769442"/>
            <a:ext cx="8437304" cy="4558640"/>
          </a:xfrm>
          <a:prstGeom prst="roundRect">
            <a:avLst>
              <a:gd name="adj" fmla="val 30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액션 장르에서 기획 중인 게임과 유사 게임 탐색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977A80-82E4-4140-B8C5-275534219977}"/>
              </a:ext>
            </a:extLst>
          </p:cNvPr>
          <p:cNvSpPr/>
          <p:nvPr/>
        </p:nvSpPr>
        <p:spPr>
          <a:xfrm>
            <a:off x="3516497" y="2302842"/>
            <a:ext cx="8138696" cy="1801800"/>
          </a:xfrm>
          <a:prstGeom prst="roundRect">
            <a:avLst>
              <a:gd name="adj" fmla="val 758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spcCol="360000" rtlCol="0" anchor="t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hlinkClick r:id="rId2"/>
            <a:extLst>
              <a:ext uri="{FF2B5EF4-FFF2-40B4-BE49-F238E27FC236}">
                <a16:creationId xmlns:a16="http://schemas.microsoft.com/office/drawing/2014/main" id="{85EA4A63-8955-4742-A1C0-4CA0D8BE5155}"/>
              </a:ext>
            </a:extLst>
          </p:cNvPr>
          <p:cNvSpPr/>
          <p:nvPr/>
        </p:nvSpPr>
        <p:spPr>
          <a:xfrm>
            <a:off x="378229" y="6576976"/>
            <a:ext cx="8489873" cy="156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자료 출처</a:t>
            </a: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</a:rPr>
              <a:t>디스이즈</a:t>
            </a:r>
            <a:r>
              <a:rPr lang="ko-KR" altLang="en-US" sz="900" dirty="0">
                <a:solidFill>
                  <a:schemeClr val="tx1"/>
                </a:solidFill>
              </a:rPr>
              <a:t> 게임 </a:t>
            </a:r>
            <a:r>
              <a:rPr lang="en-US" altLang="ko-KR" sz="900" b="1" dirty="0">
                <a:solidFill>
                  <a:schemeClr val="tx1"/>
                </a:solidFill>
              </a:rPr>
              <a:t>[App Ape]10</a:t>
            </a:r>
            <a:r>
              <a:rPr lang="ko-KR" altLang="en-US" sz="900" b="1" dirty="0">
                <a:solidFill>
                  <a:schemeClr val="tx1"/>
                </a:solidFill>
              </a:rPr>
              <a:t>월 국내 모바일 게임 사용자는 콜 오브 </a:t>
            </a:r>
            <a:r>
              <a:rPr lang="ko-KR" altLang="en-US" sz="900" b="1" dirty="0" err="1">
                <a:solidFill>
                  <a:schemeClr val="tx1"/>
                </a:solidFill>
              </a:rPr>
              <a:t>듀티와</a:t>
            </a:r>
            <a:r>
              <a:rPr lang="ko-KR" altLang="en-US" sz="900" b="1" dirty="0">
                <a:solidFill>
                  <a:schemeClr val="tx1"/>
                </a:solidFill>
              </a:rPr>
              <a:t> 두뇌게임에 열광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클릭 시 인터넷으로 해당 기사에 연결 됩니다</a:t>
            </a:r>
            <a:r>
              <a:rPr lang="en-US" altLang="ko-KR" sz="900" b="1" dirty="0">
                <a:solidFill>
                  <a:schemeClr val="tx1"/>
                </a:solidFill>
              </a:rPr>
              <a:t>.)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641E87-2FA3-464C-BDC5-50465D744BD0}"/>
              </a:ext>
            </a:extLst>
          </p:cNvPr>
          <p:cNvSpPr/>
          <p:nvPr/>
        </p:nvSpPr>
        <p:spPr>
          <a:xfrm>
            <a:off x="378229" y="1769441"/>
            <a:ext cx="2719534" cy="4558640"/>
          </a:xfrm>
          <a:prstGeom prst="roundRect">
            <a:avLst>
              <a:gd name="adj" fmla="val 45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한국 남성 연령 별 선호 장르 </a:t>
            </a:r>
            <a:r>
              <a:rPr lang="en-US" altLang="ko-KR" sz="1200" b="1" dirty="0">
                <a:solidFill>
                  <a:schemeClr val="tx1"/>
                </a:solidFill>
              </a:rPr>
              <a:t>MAU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2B1D8F-B6B4-4938-8905-4A29879D0D0D}"/>
              </a:ext>
            </a:extLst>
          </p:cNvPr>
          <p:cNvGrpSpPr>
            <a:grpSpLocks noChangeAspect="1"/>
          </p:cNvGrpSpPr>
          <p:nvPr/>
        </p:nvGrpSpPr>
        <p:grpSpPr>
          <a:xfrm>
            <a:off x="536807" y="2302842"/>
            <a:ext cx="2353252" cy="3815553"/>
            <a:chOff x="378229" y="1418920"/>
            <a:chExt cx="2719533" cy="44094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D70F94-0FE9-4DAE-A90F-6D235A32F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" t="12403" r="59108" b="38905"/>
            <a:stretch/>
          </p:blipFill>
          <p:spPr>
            <a:xfrm>
              <a:off x="378229" y="1418920"/>
              <a:ext cx="2719533" cy="4409440"/>
            </a:xfrm>
            <a:prstGeom prst="roundRect">
              <a:avLst>
                <a:gd name="adj" fmla="val 5086"/>
              </a:avLst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6D24BF-6D2D-4818-8A13-107866D33487}"/>
                </a:ext>
              </a:extLst>
            </p:cNvPr>
            <p:cNvSpPr/>
            <p:nvPr/>
          </p:nvSpPr>
          <p:spPr>
            <a:xfrm>
              <a:off x="457200" y="1502080"/>
              <a:ext cx="1209040" cy="9956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A13CFA-194B-4C30-9915-30BF5C81504F}"/>
                </a:ext>
              </a:extLst>
            </p:cNvPr>
            <p:cNvSpPr/>
            <p:nvPr/>
          </p:nvSpPr>
          <p:spPr>
            <a:xfrm>
              <a:off x="1797801" y="1502080"/>
              <a:ext cx="1209040" cy="8737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86F032-EAE1-434D-9441-0345C3B5917B}"/>
              </a:ext>
            </a:extLst>
          </p:cNvPr>
          <p:cNvSpPr/>
          <p:nvPr/>
        </p:nvSpPr>
        <p:spPr>
          <a:xfrm>
            <a:off x="3516497" y="4750278"/>
            <a:ext cx="8138696" cy="684203"/>
          </a:xfrm>
          <a:prstGeom prst="roundRect">
            <a:avLst>
              <a:gd name="adj" fmla="val 18934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종합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게임을 꾸준하게 플레이하며</a:t>
            </a:r>
            <a:r>
              <a:rPr lang="en-US" altLang="ko-KR" sz="1200" b="1" dirty="0">
                <a:solidFill>
                  <a:schemeClr val="tx1"/>
                </a:solidFill>
              </a:rPr>
              <a:t>,  </a:t>
            </a:r>
            <a:r>
              <a:rPr lang="ko-KR" altLang="en-US" sz="1200" b="1" dirty="0">
                <a:solidFill>
                  <a:schemeClr val="tx1"/>
                </a:solidFill>
              </a:rPr>
              <a:t>직접 조작하는 것에서 재미를 느낌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플레이를 통해 재화나 캐릭터 등을 수집하고 성장 시키거나 다른 사람들과 경쟁하는 것을 즐기는 </a:t>
            </a:r>
            <a:r>
              <a:rPr lang="ko-KR" altLang="en-US" sz="1200" b="1" dirty="0" err="1">
                <a:solidFill>
                  <a:schemeClr val="tx1"/>
                </a:solidFill>
              </a:rPr>
              <a:t>유저층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50F654-BBDE-451D-8A7D-BE881DA65EA0}"/>
              </a:ext>
            </a:extLst>
          </p:cNvPr>
          <p:cNvSpPr/>
          <p:nvPr/>
        </p:nvSpPr>
        <p:spPr>
          <a:xfrm>
            <a:off x="3516497" y="3764758"/>
            <a:ext cx="8138696" cy="981118"/>
          </a:xfrm>
          <a:prstGeom prst="roundRect">
            <a:avLst>
              <a:gd name="adj" fmla="val 758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spcCol="360000"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조작감</a:t>
            </a:r>
            <a:r>
              <a:rPr lang="en-US" altLang="ko-KR" sz="1200" b="1" dirty="0">
                <a:solidFill>
                  <a:schemeClr val="tx1"/>
                </a:solidFill>
              </a:rPr>
              <a:t>, non-auto contents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캐릭터를 직접 조작하고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오토 콘텐츠가 없음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캐릭터 수집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다양한 캐릭터를 수집하고 성장 시키는 시스템을 갖춤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경쟁요소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실시간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혹은 점수를 통한 순위 매기기로 서로 경쟁 하는 콘텐츠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677F6E-9DFB-4A55-B55B-B383053E86E8}"/>
              </a:ext>
            </a:extLst>
          </p:cNvPr>
          <p:cNvGrpSpPr/>
          <p:nvPr/>
        </p:nvGrpSpPr>
        <p:grpSpPr>
          <a:xfrm>
            <a:off x="9151202" y="2165027"/>
            <a:ext cx="2391952" cy="1599729"/>
            <a:chOff x="3456824" y="1342065"/>
            <a:chExt cx="2391952" cy="1599729"/>
          </a:xfrm>
        </p:grpSpPr>
        <p:pic>
          <p:nvPicPr>
            <p:cNvPr id="1028" name="Picture 4" descr="Image result for 브롤스타즈">
              <a:extLst>
                <a:ext uri="{FF2B5EF4-FFF2-40B4-BE49-F238E27FC236}">
                  <a16:creationId xmlns:a16="http://schemas.microsoft.com/office/drawing/2014/main" id="{5A376C94-7147-43C7-A92D-FB48EB1B0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217" y="1735480"/>
              <a:ext cx="2144559" cy="120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브롤스타즈">
              <a:extLst>
                <a:ext uri="{FF2B5EF4-FFF2-40B4-BE49-F238E27FC236}">
                  <a16:creationId xmlns:a16="http://schemas.microsoft.com/office/drawing/2014/main" id="{4CB29F7C-1185-4911-99BA-3C3B5DD6CA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89778" l="4889" r="92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728" r="5737" b="9292"/>
            <a:stretch/>
          </p:blipFill>
          <p:spPr bwMode="auto">
            <a:xfrm>
              <a:off x="3456824" y="1342065"/>
              <a:ext cx="648645" cy="59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60AC45-8BE6-436A-A9D1-6A0C349F6864}"/>
                </a:ext>
              </a:extLst>
            </p:cNvPr>
            <p:cNvSpPr/>
            <p:nvPr/>
          </p:nvSpPr>
          <p:spPr>
            <a:xfrm>
              <a:off x="4105469" y="1409308"/>
              <a:ext cx="1743307" cy="333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chemeClr val="tx1"/>
                  </a:solidFill>
                </a:rPr>
                <a:t>브롤스타즈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49CB0E-F0FD-4FC1-9A2A-F25D41C1C062}"/>
              </a:ext>
            </a:extLst>
          </p:cNvPr>
          <p:cNvGrpSpPr/>
          <p:nvPr/>
        </p:nvGrpSpPr>
        <p:grpSpPr>
          <a:xfrm>
            <a:off x="3555867" y="2199947"/>
            <a:ext cx="2514567" cy="1558103"/>
            <a:chOff x="6096000" y="1376985"/>
            <a:chExt cx="2514567" cy="15581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880916-D381-47DF-B05C-533B4DCD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559" y="1728775"/>
              <a:ext cx="2440008" cy="1206313"/>
            </a:xfrm>
            <a:prstGeom prst="rect">
              <a:avLst/>
            </a:prstGeom>
          </p:spPr>
        </p:pic>
        <p:pic>
          <p:nvPicPr>
            <p:cNvPr id="1032" name="Picture 8" descr="Image result for 쿠키런 로고">
              <a:extLst>
                <a:ext uri="{FF2B5EF4-FFF2-40B4-BE49-F238E27FC236}">
                  <a16:creationId xmlns:a16="http://schemas.microsoft.com/office/drawing/2014/main" id="{05C347A8-8CEE-4332-A959-898439E47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7556" y1="1333" x2="2222" y2="7111"/>
                          <a14:foregroundMark x1="1778" y1="7556" x2="444" y2="18222"/>
                          <a14:foregroundMark x1="1778" y1="18222" x2="1778" y2="95111"/>
                          <a14:foregroundMark x1="5333" y1="97778" x2="98222" y2="98222"/>
                          <a14:foregroundMark x1="97333" y1="96889" x2="96444" y2="3556"/>
                          <a14:foregroundMark x1="96444" y1="3556" x2="8000" y2="2667"/>
                          <a14:foregroundMark x1="7556" y1="6667" x2="82222" y2="74222"/>
                          <a14:foregroundMark x1="84000" y1="14667" x2="11556" y2="72889"/>
                          <a14:foregroundMark x1="19111" y1="28444" x2="66222" y2="82222"/>
                          <a14:foregroundMark x1="8889" y1="36444" x2="10222" y2="77778"/>
                          <a14:foregroundMark x1="14667" y1="38222" x2="19111" y2="77778"/>
                          <a14:foregroundMark x1="9333" y1="46667" x2="45778" y2="95556"/>
                          <a14:foregroundMark x1="30222" y1="76444" x2="87111" y2="89778"/>
                          <a14:foregroundMark x1="87556" y1="19111" x2="77333" y2="66222"/>
                          <a14:backgroundMark x1="2667" y1="1778" x2="2667" y2="1778"/>
                          <a14:backgroundMark x1="98222" y1="97333" x2="98222" y2="97333"/>
                          <a14:backgroundMark x1="97333" y1="98667" x2="97333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376985"/>
              <a:ext cx="512726" cy="5127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4AAF666-82A8-40D9-A1F9-F4CE7E133EA1}"/>
                </a:ext>
              </a:extLst>
            </p:cNvPr>
            <p:cNvSpPr/>
            <p:nvPr/>
          </p:nvSpPr>
          <p:spPr>
            <a:xfrm>
              <a:off x="6608726" y="1409308"/>
              <a:ext cx="2001841" cy="333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쿠키 런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오븐 브레이크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68310A-DF36-468D-B9CF-B65AA5857094}"/>
              </a:ext>
            </a:extLst>
          </p:cNvPr>
          <p:cNvGrpSpPr/>
          <p:nvPr/>
        </p:nvGrpSpPr>
        <p:grpSpPr>
          <a:xfrm>
            <a:off x="6353535" y="2174569"/>
            <a:ext cx="2514567" cy="1583481"/>
            <a:chOff x="6316255" y="2174569"/>
            <a:chExt cx="2514567" cy="158348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52893B-2EF4-4C55-956F-902D57E34378}"/>
                </a:ext>
              </a:extLst>
            </p:cNvPr>
            <p:cNvSpPr/>
            <p:nvPr/>
          </p:nvSpPr>
          <p:spPr>
            <a:xfrm>
              <a:off x="6828981" y="2232270"/>
              <a:ext cx="2001841" cy="333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궁수의 전설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Image result for 궁수의 전설">
              <a:extLst>
                <a:ext uri="{FF2B5EF4-FFF2-40B4-BE49-F238E27FC236}">
                  <a16:creationId xmlns:a16="http://schemas.microsoft.com/office/drawing/2014/main" id="{F230E659-8EF1-4E44-9634-BDF49908B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297" y="2533564"/>
              <a:ext cx="1865042" cy="1224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궁수의 전설 로고">
              <a:extLst>
                <a:ext uri="{FF2B5EF4-FFF2-40B4-BE49-F238E27FC236}">
                  <a16:creationId xmlns:a16="http://schemas.microsoft.com/office/drawing/2014/main" id="{055A5783-F5F1-4231-8375-B899DDA08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255" y="2174569"/>
              <a:ext cx="512726" cy="5108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FBAB09D-52B2-460B-91BB-BFFD3EB2BBE1}"/>
              </a:ext>
            </a:extLst>
          </p:cNvPr>
          <p:cNvSpPr/>
          <p:nvPr/>
        </p:nvSpPr>
        <p:spPr>
          <a:xfrm>
            <a:off x="378229" y="937576"/>
            <a:ext cx="11537141" cy="576264"/>
          </a:xfrm>
          <a:prstGeom prst="roundRect">
            <a:avLst>
              <a:gd name="adj" fmla="val 617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분석의도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전략 수립을 위해 유저의 성향을 파악하기 위함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플레이 스타일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타겟 유저의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라이프 스타일이 기획 중인 게임과 공통점이 있는 게임을 비교 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E03ADE-1956-41D9-A1AB-BC43F56B7983}"/>
              </a:ext>
            </a:extLst>
          </p:cNvPr>
          <p:cNvSpPr/>
          <p:nvPr/>
        </p:nvSpPr>
        <p:spPr>
          <a:xfrm>
            <a:off x="3516497" y="5566558"/>
            <a:ext cx="8138696" cy="684203"/>
          </a:xfrm>
          <a:prstGeom prst="roundRect">
            <a:avLst>
              <a:gd name="adj" fmla="val 18934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※</a:t>
            </a:r>
            <a:r>
              <a:rPr lang="ko-KR" altLang="en-US" sz="1200" b="1" dirty="0">
                <a:solidFill>
                  <a:schemeClr val="tx1"/>
                </a:solidFill>
              </a:rPr>
              <a:t>경쟁 요소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해당요소에서 다른 유저와 경쟁 시 부담을 줄여 타 게임보다 부담 없이 게임 할 수 있도록 콘텐츠를 구성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AE49046-3FE8-40D3-AE29-77B415D26D80}"/>
              </a:ext>
            </a:extLst>
          </p:cNvPr>
          <p:cNvSpPr/>
          <p:nvPr/>
        </p:nvSpPr>
        <p:spPr>
          <a:xfrm>
            <a:off x="2930916" y="2374802"/>
            <a:ext cx="557959" cy="86157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14B8425-CB00-4BEB-B73B-62F7D44F80D6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페르소나 전략 수립을 위한 유저 분석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76EAF1-2695-4D7D-982A-6746AE94A246}"/>
              </a:ext>
            </a:extLst>
          </p:cNvPr>
          <p:cNvSpPr/>
          <p:nvPr/>
        </p:nvSpPr>
        <p:spPr>
          <a:xfrm>
            <a:off x="378229" y="2559640"/>
            <a:ext cx="11537141" cy="3210000"/>
          </a:xfrm>
          <a:prstGeom prst="roundRect">
            <a:avLst>
              <a:gd name="adj" fmla="val 36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각 연령 별 세부 전략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</a:rPr>
              <a:t> 기존 </a:t>
            </a:r>
            <a:r>
              <a:rPr lang="en-US" altLang="ko-KR" sz="1200" b="1" dirty="0">
                <a:solidFill>
                  <a:schemeClr val="tx1"/>
                </a:solidFill>
              </a:rPr>
              <a:t>UX </a:t>
            </a:r>
            <a:r>
              <a:rPr lang="ko-KR" altLang="en-US" sz="1200" b="1" dirty="0">
                <a:solidFill>
                  <a:schemeClr val="tx1"/>
                </a:solidFill>
              </a:rPr>
              <a:t>분석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및 예상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7B6274-6490-4F5C-88C9-0AA9CAC182BA}"/>
              </a:ext>
            </a:extLst>
          </p:cNvPr>
          <p:cNvSpPr/>
          <p:nvPr/>
        </p:nvSpPr>
        <p:spPr>
          <a:xfrm>
            <a:off x="378229" y="1006974"/>
            <a:ext cx="11537141" cy="1296856"/>
          </a:xfrm>
          <a:prstGeom prst="roundRect">
            <a:avLst>
              <a:gd name="adj" fmla="val 6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통계 자료 분석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전체 모바일 게임 이용자를 대상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</a:rPr>
              <a:t> 주 이용 장소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순위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F65979-BDB1-458F-BD11-161E7C316952}"/>
              </a:ext>
            </a:extLst>
          </p:cNvPr>
          <p:cNvSpPr/>
          <p:nvPr/>
        </p:nvSpPr>
        <p:spPr>
          <a:xfrm>
            <a:off x="487680" y="2950486"/>
            <a:ext cx="11326090" cy="1739579"/>
          </a:xfrm>
          <a:prstGeom prst="roundRect">
            <a:avLst>
              <a:gd name="adj" fmla="val 617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5E9979-6D7A-46DA-9CFB-DEEA91BCE437}"/>
              </a:ext>
            </a:extLst>
          </p:cNvPr>
          <p:cNvSpPr/>
          <p:nvPr/>
        </p:nvSpPr>
        <p:spPr>
          <a:xfrm>
            <a:off x="487680" y="4815591"/>
            <a:ext cx="11326090" cy="738047"/>
          </a:xfrm>
          <a:prstGeom prst="roundRect">
            <a:avLst>
              <a:gd name="adj" fmla="val 948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117949-9241-42DD-9114-98737E0C5CA2}"/>
              </a:ext>
            </a:extLst>
          </p:cNvPr>
          <p:cNvSpPr/>
          <p:nvPr/>
        </p:nvSpPr>
        <p:spPr>
          <a:xfrm>
            <a:off x="378229" y="6583680"/>
            <a:ext cx="5240251" cy="150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자료 출처</a:t>
            </a: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ko-KR" altLang="en-US" sz="900" dirty="0">
                <a:solidFill>
                  <a:schemeClr val="tx1"/>
                </a:solidFill>
              </a:rPr>
              <a:t>한국 콘텐츠 진흥원 </a:t>
            </a:r>
            <a:r>
              <a:rPr lang="en-US" altLang="ko-KR" sz="900" dirty="0">
                <a:solidFill>
                  <a:schemeClr val="tx1"/>
                </a:solidFill>
              </a:rPr>
              <a:t>2019 </a:t>
            </a:r>
            <a:r>
              <a:rPr lang="ko-KR" altLang="en-US" sz="900" dirty="0">
                <a:solidFill>
                  <a:schemeClr val="tx1"/>
                </a:solidFill>
              </a:rPr>
              <a:t>게임이용자 실태 보고서 </a:t>
            </a:r>
            <a:r>
              <a:rPr lang="en-US" altLang="ko-KR" sz="900" dirty="0">
                <a:solidFill>
                  <a:schemeClr val="tx1"/>
                </a:solidFill>
              </a:rPr>
              <a:t>(114p)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C188AD-8A1B-4A84-B824-9473D030ABE2}"/>
              </a:ext>
            </a:extLst>
          </p:cNvPr>
          <p:cNvSpPr/>
          <p:nvPr/>
        </p:nvSpPr>
        <p:spPr>
          <a:xfrm>
            <a:off x="1650972" y="1471480"/>
            <a:ext cx="10162798" cy="712098"/>
          </a:xfrm>
          <a:prstGeom prst="roundRect">
            <a:avLst>
              <a:gd name="adj" fmla="val 617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대중 교통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학교나 직장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에서 수치가 낮은 이유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게임에 온전히 집중 할 수 있는 여건이 불확실하기 때문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만원 버스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수업 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즉 장소에 따른 제약에서 자유로운 것 보다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보급률에 따른 접근성에 집중 하는 것이 효과적일 것으로 기대된다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D3B3CF-20FD-436F-982E-E3FE9783B87B}"/>
              </a:ext>
            </a:extLst>
          </p:cNvPr>
          <p:cNvGrpSpPr>
            <a:grpSpLocks noChangeAspect="1"/>
          </p:cNvGrpSpPr>
          <p:nvPr/>
        </p:nvGrpSpPr>
        <p:grpSpPr>
          <a:xfrm>
            <a:off x="517915" y="1295241"/>
            <a:ext cx="993371" cy="952603"/>
            <a:chOff x="398170" y="689463"/>
            <a:chExt cx="1800001" cy="180141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3FC0C2-755E-4118-B884-7FD82C4FF1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170" y="690879"/>
              <a:ext cx="1800001" cy="1800000"/>
              <a:chOff x="553209" y="690146"/>
              <a:chExt cx="1800001" cy="1800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1BC6FFC-AC86-43AE-8237-F156C556056C}"/>
                  </a:ext>
                </a:extLst>
              </p:cNvPr>
              <p:cNvSpPr/>
              <p:nvPr/>
            </p:nvSpPr>
            <p:spPr>
              <a:xfrm>
                <a:off x="553210" y="690146"/>
                <a:ext cx="1800000" cy="180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" name="부분 원형 7">
                <a:extLst>
                  <a:ext uri="{FF2B5EF4-FFF2-40B4-BE49-F238E27FC236}">
                    <a16:creationId xmlns:a16="http://schemas.microsoft.com/office/drawing/2014/main" id="{3979463A-4931-4612-AC25-9C9031E6BB7E}"/>
                  </a:ext>
                </a:extLst>
              </p:cNvPr>
              <p:cNvSpPr/>
              <p:nvPr/>
            </p:nvSpPr>
            <p:spPr>
              <a:xfrm>
                <a:off x="553209" y="690146"/>
                <a:ext cx="1800000" cy="1800000"/>
              </a:xfrm>
              <a:prstGeom prst="pie">
                <a:avLst>
                  <a:gd name="adj1" fmla="val 16161327"/>
                  <a:gd name="adj2" fmla="val 11226723"/>
                </a:avLst>
              </a:prstGeom>
              <a:solidFill>
                <a:srgbClr val="ABC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CFF3AC2-55F4-48A4-BD4C-45C216E6CB16}"/>
                </a:ext>
              </a:extLst>
            </p:cNvPr>
            <p:cNvSpPr/>
            <p:nvPr/>
          </p:nvSpPr>
          <p:spPr>
            <a:xfrm>
              <a:off x="904399" y="1477864"/>
              <a:ext cx="1166992" cy="820586"/>
            </a:xfrm>
            <a:prstGeom prst="roundRect">
              <a:avLst>
                <a:gd name="adj" fmla="val 617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rgbClr val="0554F2"/>
                  </a:solidFill>
                </a:rPr>
                <a:t>집</a:t>
              </a:r>
              <a:r>
                <a:rPr lang="en-US" altLang="ko-KR" sz="1000" b="1" dirty="0">
                  <a:solidFill>
                    <a:srgbClr val="0554F2"/>
                  </a:solidFill>
                </a:rPr>
                <a:t> 75%</a:t>
              </a:r>
              <a:endParaRPr lang="en-US" altLang="ko-KR" sz="1000" dirty="0">
                <a:solidFill>
                  <a:srgbClr val="0554F2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024B771-F19F-4EFB-A83C-FDA87EFD0DD4}"/>
                </a:ext>
              </a:extLst>
            </p:cNvPr>
            <p:cNvSpPr/>
            <p:nvPr/>
          </p:nvSpPr>
          <p:spPr>
            <a:xfrm>
              <a:off x="517786" y="689463"/>
              <a:ext cx="1422401" cy="820586"/>
            </a:xfrm>
            <a:prstGeom prst="roundRect">
              <a:avLst>
                <a:gd name="adj" fmla="val 617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기타</a:t>
              </a:r>
              <a:r>
                <a:rPr lang="en-US" altLang="ko-K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25%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A51C5F-99D0-4400-AD77-9DCA1014288E}"/>
              </a:ext>
            </a:extLst>
          </p:cNvPr>
          <p:cNvSpPr/>
          <p:nvPr/>
        </p:nvSpPr>
        <p:spPr>
          <a:xfrm>
            <a:off x="378229" y="6025450"/>
            <a:ext cx="11537141" cy="399473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종합정리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>
                <a:solidFill>
                  <a:schemeClr val="tx1"/>
                </a:solidFill>
              </a:rPr>
              <a:t>새로운 것을 갈구하는 유저에게 기존 게임보다 새로움을 강조 하되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익숙해야 하는 것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편의성 측면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과 새로운 것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게임 플레이 경험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에 대한 기준 확립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3C4042F2-1AE2-4188-BA7B-C9C54770A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831877"/>
              </p:ext>
            </p:extLst>
          </p:nvPr>
        </p:nvGraphicFramePr>
        <p:xfrm>
          <a:off x="487680" y="2950487"/>
          <a:ext cx="11326090" cy="1689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548251189"/>
                    </a:ext>
                  </a:extLst>
                </a:gridCol>
                <a:gridCol w="10838410">
                  <a:extLst>
                    <a:ext uri="{9D8B030D-6E8A-4147-A177-3AD203B41FA5}">
                      <a16:colId xmlns:a16="http://schemas.microsoft.com/office/drawing/2014/main" val="1822867112"/>
                    </a:ext>
                  </a:extLst>
                </a:gridCol>
              </a:tblGrid>
              <a:tr h="2403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러닝 게임 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쿠키런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윈드러너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살짝 비껴난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유행을 겪어 보지 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못했던 유저층은 해당 게임을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신선하고 새로운 것으로 생각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하겠지만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나머지에 대해서는 새로운 게임이나 방식으로 다가오진 않을 것이다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68000"/>
                  </a:ext>
                </a:extLst>
              </a:tr>
              <a:tr h="2403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한 차례 러닝 게임 붐을 지나왔던 세대로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러닝 게임이 다시 나오는 것이 지루하거나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다소 뻔해 보일 순 있으나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반대로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새롭게 느끼거나 유행이 지나고 기존 게임에 대해 향수나 개선점을 바랬던 유저들은 반가울 수 있다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또한 타 게임들이 경쟁 요소가 중점이지만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기획 중인 게임은 그렇지 않은 점을 강조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510846"/>
                  </a:ext>
                </a:extLst>
              </a:tr>
              <a:tr h="2403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비중은 낮으나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게임에 익숙한 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유저층인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만큼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소수의 경우 개방적으로 게임을 탐색하고 플레이하며 리뷰 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또한 소수의 취향이라도 잘 맞아떨어진다면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경제력을 갖춘 세대 이기 때문에 매출 증가로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이어짐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207124"/>
                  </a:ext>
                </a:extLst>
              </a:tr>
            </a:tbl>
          </a:graphicData>
        </a:graphic>
      </p:graphicFrame>
      <p:graphicFrame>
        <p:nvGraphicFramePr>
          <p:cNvPr id="18" name="표 8">
            <a:extLst>
              <a:ext uri="{FF2B5EF4-FFF2-40B4-BE49-F238E27FC236}">
                <a16:creationId xmlns:a16="http://schemas.microsoft.com/office/drawing/2014/main" id="{C9B0F889-ABF1-45E8-9473-73C577B55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05438"/>
              </p:ext>
            </p:extLst>
          </p:nvPr>
        </p:nvGraphicFramePr>
        <p:xfrm>
          <a:off x="483754" y="4815590"/>
          <a:ext cx="11326090" cy="738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26">
                  <a:extLst>
                    <a:ext uri="{9D8B030D-6E8A-4147-A177-3AD203B41FA5}">
                      <a16:colId xmlns:a16="http://schemas.microsoft.com/office/drawing/2014/main" val="548251189"/>
                    </a:ext>
                  </a:extLst>
                </a:gridCol>
                <a:gridCol w="10814164">
                  <a:extLst>
                    <a:ext uri="{9D8B030D-6E8A-4147-A177-3AD203B41FA5}">
                      <a16:colId xmlns:a16="http://schemas.microsoft.com/office/drawing/2014/main" val="1822867112"/>
                    </a:ext>
                  </a:extLst>
                </a:gridCol>
              </a:tblGrid>
              <a:tr h="3690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남성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액션이 주 콘텐츠인 게임이기 때문에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선호 유저가 있을 것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중세 판타지 세계관을 자주 접해 새롭진 않으나 익숙한 세계관을 새롭게 해석하는 부분을 알고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68000"/>
                  </a:ext>
                </a:extLst>
              </a:tr>
              <a:tr h="3690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여성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상대적으로 액션에 취약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보스 전투 같은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개념의 플레이에서 관찰과 즉각적 반응이 더디다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게임의 세계관이나 캐릭터에 집중 할 것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510846"/>
                  </a:ext>
                </a:extLst>
              </a:tr>
            </a:tbl>
          </a:graphicData>
        </a:graphic>
      </p:graphicFrame>
      <p:sp>
        <p:nvSpPr>
          <p:cNvPr id="19" name="제목 1">
            <a:extLst>
              <a:ext uri="{FF2B5EF4-FFF2-40B4-BE49-F238E27FC236}">
                <a16:creationId xmlns:a16="http://schemas.microsoft.com/office/drawing/2014/main" id="{D015A7A4-0138-4EFE-9F2B-FB447E9B57A5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페르소나 수립 전략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73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212288DA-721E-4E06-8DF6-853129E7CD03}"/>
              </a:ext>
            </a:extLst>
          </p:cNvPr>
          <p:cNvSpPr/>
          <p:nvPr/>
        </p:nvSpPr>
        <p:spPr>
          <a:xfrm>
            <a:off x="2768599" y="2493667"/>
            <a:ext cx="500381" cy="378462"/>
          </a:xfrm>
          <a:custGeom>
            <a:avLst/>
            <a:gdLst>
              <a:gd name="connsiteX0" fmla="*/ 0 w 617220"/>
              <a:gd name="connsiteY0" fmla="*/ 0 h 378462"/>
              <a:gd name="connsiteX1" fmla="*/ 414020 w 617220"/>
              <a:gd name="connsiteY1" fmla="*/ 0 h 378462"/>
              <a:gd name="connsiteX2" fmla="*/ 414020 w 617220"/>
              <a:gd name="connsiteY2" fmla="*/ 1 h 378462"/>
              <a:gd name="connsiteX3" fmla="*/ 617220 w 617220"/>
              <a:gd name="connsiteY3" fmla="*/ 378462 h 378462"/>
              <a:gd name="connsiteX4" fmla="*/ 414020 w 617220"/>
              <a:gd name="connsiteY4" fmla="*/ 378462 h 378462"/>
              <a:gd name="connsiteX5" fmla="*/ 414020 w 617220"/>
              <a:gd name="connsiteY5" fmla="*/ 378461 h 378462"/>
              <a:gd name="connsiteX6" fmla="*/ 0 w 617220"/>
              <a:gd name="connsiteY6" fmla="*/ 378461 h 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20" h="378462">
                <a:moveTo>
                  <a:pt x="0" y="0"/>
                </a:moveTo>
                <a:lnTo>
                  <a:pt x="414020" y="0"/>
                </a:lnTo>
                <a:lnTo>
                  <a:pt x="414020" y="1"/>
                </a:lnTo>
                <a:lnTo>
                  <a:pt x="617220" y="378462"/>
                </a:lnTo>
                <a:lnTo>
                  <a:pt x="414020" y="378462"/>
                </a:lnTo>
                <a:lnTo>
                  <a:pt x="414020" y="378461"/>
                </a:lnTo>
                <a:lnTo>
                  <a:pt x="0" y="378461"/>
                </a:lnTo>
                <a:close/>
              </a:path>
            </a:pathLst>
          </a:cu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6BB1-1FA5-4B88-B58D-A325BC3F5FD5}"/>
              </a:ext>
            </a:extLst>
          </p:cNvPr>
          <p:cNvSpPr/>
          <p:nvPr/>
        </p:nvSpPr>
        <p:spPr>
          <a:xfrm>
            <a:off x="373148" y="1033930"/>
            <a:ext cx="1277851" cy="1828800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DFF6D0-5FA2-4404-8504-BBE0429C5CD2}"/>
              </a:ext>
            </a:extLst>
          </p:cNvPr>
          <p:cNvSpPr/>
          <p:nvPr/>
        </p:nvSpPr>
        <p:spPr>
          <a:xfrm>
            <a:off x="4861558" y="1033929"/>
            <a:ext cx="6957294" cy="182880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난 게임을 좋아한다</a:t>
            </a:r>
            <a:r>
              <a:rPr lang="en-US" altLang="ko-KR" sz="1100" dirty="0">
                <a:solidFill>
                  <a:schemeClr val="tx1"/>
                </a:solidFill>
              </a:rPr>
              <a:t>. “</a:t>
            </a:r>
            <a:r>
              <a:rPr lang="ko-KR" altLang="en-US" sz="1100" dirty="0">
                <a:solidFill>
                  <a:schemeClr val="tx1"/>
                </a:solidFill>
              </a:rPr>
              <a:t>고 생각하며 플레이 하는 게임의 인터넷 커뮤니티를 자주 사용 한다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적극적인 사용 보단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정보 수집과 공유의 목적으로 사용 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주</a:t>
            </a:r>
            <a:r>
              <a:rPr lang="en-US" altLang="ko-KR" sz="1100" dirty="0">
                <a:solidFill>
                  <a:schemeClr val="tx1"/>
                </a:solidFill>
              </a:rPr>
              <a:t>1~2</a:t>
            </a:r>
            <a:r>
              <a:rPr lang="ko-KR" altLang="en-US" sz="1100" dirty="0">
                <a:solidFill>
                  <a:schemeClr val="tx1"/>
                </a:solidFill>
              </a:rPr>
              <a:t>회 학원을 가고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학교와 학원을 가는 사이에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집에서 쉬면서 </a:t>
            </a:r>
            <a:r>
              <a:rPr lang="ko-KR" altLang="en-US" sz="1100" b="1" dirty="0" err="1">
                <a:solidFill>
                  <a:schemeClr val="tx1"/>
                </a:solidFill>
              </a:rPr>
              <a:t>잠깐잠깐</a:t>
            </a:r>
            <a:r>
              <a:rPr lang="ko-KR" altLang="en-US" sz="1100" b="1" dirty="0">
                <a:solidFill>
                  <a:schemeClr val="tx1"/>
                </a:solidFill>
              </a:rPr>
              <a:t> 할 만한 게임이 필요하다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친구들과 혹은 혼자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좀비고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는 많이 즐겼다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지금도 하겠지만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경쟁하는게 피곤할 때가 있다</a:t>
            </a:r>
            <a:r>
              <a:rPr lang="en-US" altLang="ko-KR" sz="1100" b="1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다른 취미가 별로 없어서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시간이 많을 땐 </a:t>
            </a:r>
            <a:r>
              <a:rPr lang="en-US" altLang="ko-KR" sz="1100" dirty="0">
                <a:solidFill>
                  <a:schemeClr val="tx1"/>
                </a:solidFill>
              </a:rPr>
              <a:t>PC </a:t>
            </a:r>
            <a:r>
              <a:rPr lang="ko-KR" altLang="en-US" sz="1100" dirty="0">
                <a:solidFill>
                  <a:schemeClr val="tx1"/>
                </a:solidFill>
              </a:rPr>
              <a:t>게임을 하지만 주로 모바일을 즐긴다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18D83C-57C5-4AB1-970A-319ADE8DF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50354"/>
              </p:ext>
            </p:extLst>
          </p:nvPr>
        </p:nvGraphicFramePr>
        <p:xfrm>
          <a:off x="1911633" y="1035398"/>
          <a:ext cx="2689290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5992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843298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민수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고등학생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172362-8437-4EBF-A146-12F259B9E02D}"/>
              </a:ext>
            </a:extLst>
          </p:cNvPr>
          <p:cNvSpPr/>
          <p:nvPr/>
        </p:nvSpPr>
        <p:spPr>
          <a:xfrm>
            <a:off x="373148" y="3117699"/>
            <a:ext cx="4227775" cy="165024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너무 복잡한 게임 보다 </a:t>
            </a:r>
            <a:r>
              <a:rPr lang="ko-KR" altLang="en-US" sz="1100" dirty="0" err="1">
                <a:solidFill>
                  <a:schemeClr val="tx1"/>
                </a:solidFill>
              </a:rPr>
              <a:t>조작감</a:t>
            </a:r>
            <a:r>
              <a:rPr lang="ko-KR" altLang="en-US" sz="1100" dirty="0">
                <a:solidFill>
                  <a:schemeClr val="tx1"/>
                </a:solidFill>
              </a:rPr>
              <a:t> 있는 게임을 선호한다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이용 가능한 시간 길이에 따라 경쟁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비경쟁 게임을 모두 플레이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친구와 같이 게임을 하는 것을 즐긴다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친구들 보다 실력이 상대적으로 낮아서 혼자 하는 게임도 원한다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EA5DD8-9C9E-4FB4-B9E6-3B2D1B8FB651}"/>
              </a:ext>
            </a:extLst>
          </p:cNvPr>
          <p:cNvSpPr/>
          <p:nvPr/>
        </p:nvSpPr>
        <p:spPr>
          <a:xfrm>
            <a:off x="376854" y="5013513"/>
            <a:ext cx="4249669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배틀 그라운드</a:t>
            </a:r>
            <a:r>
              <a:rPr lang="en-US" altLang="ko-KR" sz="1050" dirty="0">
                <a:solidFill>
                  <a:schemeClr val="tx1"/>
                </a:solidFill>
              </a:rPr>
              <a:t>(mobile , PC), </a:t>
            </a:r>
            <a:r>
              <a:rPr lang="ko-KR" altLang="en-US" sz="1050" dirty="0">
                <a:solidFill>
                  <a:schemeClr val="tx1"/>
                </a:solidFill>
              </a:rPr>
              <a:t>콜 오브 </a:t>
            </a:r>
            <a:r>
              <a:rPr lang="ko-KR" altLang="en-US" sz="1050" dirty="0" err="1">
                <a:solidFill>
                  <a:schemeClr val="tx1"/>
                </a:solidFill>
              </a:rPr>
              <a:t>듀티</a:t>
            </a:r>
            <a:r>
              <a:rPr lang="ko-KR" altLang="en-US" sz="1050" dirty="0">
                <a:solidFill>
                  <a:schemeClr val="tx1"/>
                </a:solidFill>
              </a:rPr>
              <a:t> 모바일</a:t>
            </a:r>
            <a:r>
              <a:rPr lang="en-US" altLang="ko-KR" sz="1050" dirty="0">
                <a:solidFill>
                  <a:schemeClr val="tx1"/>
                </a:solidFill>
              </a:rPr>
              <a:t>, LOL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C816D7-4ABA-42EA-B6A1-B5DA2E4D5BC8}"/>
              </a:ext>
            </a:extLst>
          </p:cNvPr>
          <p:cNvSpPr/>
          <p:nvPr/>
        </p:nvSpPr>
        <p:spPr>
          <a:xfrm>
            <a:off x="4861556" y="5974224"/>
            <a:ext cx="6957294" cy="694981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페르소나 분석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매출에 중요한 영향을 끼치는 유저층은 아니나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커뮤니티 활성화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오프라인 인지도에 기여하여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 다른 유저들이 게임의 진입 여부를 결정 할 때 이미지 형성에 기여하는 유저층의 페르소나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12F102-E839-451D-8A6C-BE2F470EC804}"/>
              </a:ext>
            </a:extLst>
          </p:cNvPr>
          <p:cNvSpPr/>
          <p:nvPr/>
        </p:nvSpPr>
        <p:spPr>
          <a:xfrm>
            <a:off x="4861556" y="5022910"/>
            <a:ext cx="3376975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4E908B-05B6-4F9A-AB4D-F41A68B660A8}"/>
              </a:ext>
            </a:extLst>
          </p:cNvPr>
          <p:cNvSpPr/>
          <p:nvPr/>
        </p:nvSpPr>
        <p:spPr>
          <a:xfrm>
            <a:off x="8506793" y="5022910"/>
            <a:ext cx="3312058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플랫폼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B2EE54E-92BD-4ABE-9E2C-5F1544B73C57}"/>
              </a:ext>
            </a:extLst>
          </p:cNvPr>
          <p:cNvSpPr/>
          <p:nvPr/>
        </p:nvSpPr>
        <p:spPr>
          <a:xfrm>
            <a:off x="4880524" y="3117699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6318BF4B-2301-4B0E-A1B2-5F1A539A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26435"/>
              </p:ext>
            </p:extLst>
          </p:nvPr>
        </p:nvGraphicFramePr>
        <p:xfrm>
          <a:off x="4861555" y="3120711"/>
          <a:ext cx="6924064" cy="165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084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rgbClr val="0554F2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842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브롤스타즈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같은 실시간 경쟁에서 탈피 하고 싶다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다른 모바일 게임을 켜다 말고 스토어를 탐색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쉬는 시간이나 점심시간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대중 교통 이용 뒤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제한된 시간에 집중력 있게 게임을 플레이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597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다른 게임에서 경쟁을 즐기고 싶다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커뮤니티 등에서 홍보를 통해 노출 되어 접함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주말엔 컴퓨터를 못 쓰거나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방 가기 전 잠시 사용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기존 러닝게임에서 차별화 되는 부분에서 몰입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pic>
        <p:nvPicPr>
          <p:cNvPr id="1028" name="Picture 4" descr="Image result for dcinside">
            <a:extLst>
              <a:ext uri="{FF2B5EF4-FFF2-40B4-BE49-F238E27FC236}">
                <a16:creationId xmlns:a16="http://schemas.microsoft.com/office/drawing/2014/main" id="{D5CA1B8B-3449-4CA4-B378-254A792B6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6870827" y="5125871"/>
            <a:ext cx="546052" cy="53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uliweb">
            <a:extLst>
              <a:ext uri="{FF2B5EF4-FFF2-40B4-BE49-F238E27FC236}">
                <a16:creationId xmlns:a16="http://schemas.microsoft.com/office/drawing/2014/main" id="{FC42C103-5ECD-41E5-B3EE-AF61F5B9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68" y="5112828"/>
            <a:ext cx="546052" cy="54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네이버 카페">
            <a:extLst>
              <a:ext uri="{FF2B5EF4-FFF2-40B4-BE49-F238E27FC236}">
                <a16:creationId xmlns:a16="http://schemas.microsoft.com/office/drawing/2014/main" id="{7000655A-02A7-4AD2-838F-B12F718CE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6087208" y="5098549"/>
            <a:ext cx="546053" cy="56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932D33F-7A72-4FFB-8DB3-44BC7C2CC5D6}"/>
              </a:ext>
            </a:extLst>
          </p:cNvPr>
          <p:cNvSpPr/>
          <p:nvPr/>
        </p:nvSpPr>
        <p:spPr>
          <a:xfrm>
            <a:off x="5872417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1032" name="Picture 8" descr="Image result for youtube">
            <a:extLst>
              <a:ext uri="{FF2B5EF4-FFF2-40B4-BE49-F238E27FC236}">
                <a16:creationId xmlns:a16="http://schemas.microsoft.com/office/drawing/2014/main" id="{7DF0A489-0A54-4786-95BC-16A239069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9247645" y="5288595"/>
            <a:ext cx="884679" cy="3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트위치">
            <a:extLst>
              <a:ext uri="{FF2B5EF4-FFF2-40B4-BE49-F238E27FC236}">
                <a16:creationId xmlns:a16="http://schemas.microsoft.com/office/drawing/2014/main" id="{AA6341D3-4F1D-41DA-B5AD-311CB9C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120" y="5199495"/>
            <a:ext cx="622670" cy="38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구글 플레이스토어">
            <a:extLst>
              <a:ext uri="{FF2B5EF4-FFF2-40B4-BE49-F238E27FC236}">
                <a16:creationId xmlns:a16="http://schemas.microsoft.com/office/drawing/2014/main" id="{2CECC95A-E6E8-4BBE-BAE5-3160BAA9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28" y="5016579"/>
            <a:ext cx="658486" cy="6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79E7A8-BDF7-494E-A0A3-EA5DED4EA01F}"/>
              </a:ext>
            </a:extLst>
          </p:cNvPr>
          <p:cNvSpPr/>
          <p:nvPr/>
        </p:nvSpPr>
        <p:spPr>
          <a:xfrm>
            <a:off x="376854" y="5974620"/>
            <a:ext cx="4249669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 카테고리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액션</a:t>
            </a:r>
            <a:r>
              <a:rPr lang="en-US" altLang="ko-KR" sz="1100" dirty="0">
                <a:solidFill>
                  <a:schemeClr val="tx1"/>
                </a:solidFill>
              </a:rPr>
              <a:t>, FPS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291E625-911E-43B0-A357-9711E2FDD5CD}"/>
              </a:ext>
            </a:extLst>
          </p:cNvPr>
          <p:cNvSpPr/>
          <p:nvPr/>
        </p:nvSpPr>
        <p:spPr>
          <a:xfrm>
            <a:off x="6643251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11335F-6915-4BDC-AC30-81A4004E4CBD}"/>
              </a:ext>
            </a:extLst>
          </p:cNvPr>
          <p:cNvSpPr/>
          <p:nvPr/>
        </p:nvSpPr>
        <p:spPr>
          <a:xfrm>
            <a:off x="7414086" y="5032364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4497009-3AFD-4FF9-8A26-98F4CADECF2B}"/>
              </a:ext>
            </a:extLst>
          </p:cNvPr>
          <p:cNvSpPr/>
          <p:nvPr/>
        </p:nvSpPr>
        <p:spPr>
          <a:xfrm>
            <a:off x="9199744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1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60D4597-BF18-420F-89F4-89F30C443A4F}"/>
              </a:ext>
            </a:extLst>
          </p:cNvPr>
          <p:cNvSpPr/>
          <p:nvPr/>
        </p:nvSpPr>
        <p:spPr>
          <a:xfrm>
            <a:off x="9945267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2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EA64B58-6F13-4DE9-9114-A45696D3C308}"/>
              </a:ext>
            </a:extLst>
          </p:cNvPr>
          <p:cNvSpPr/>
          <p:nvPr/>
        </p:nvSpPr>
        <p:spPr>
          <a:xfrm>
            <a:off x="10690791" y="5044156"/>
            <a:ext cx="427979" cy="233578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순위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C9059D6C-A5C5-433A-823F-12B5032E11C2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페르소나 </a:t>
            </a:r>
            <a:r>
              <a:rPr lang="en-US" altLang="ko-KR" dirty="0"/>
              <a:t>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22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7026</Words>
  <Application>Microsoft Office PowerPoint</Application>
  <PresentationFormat>와이드스크린</PresentationFormat>
  <Paragraphs>2046</Paragraphs>
  <Slides>36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맑은 고딕</vt:lpstr>
      <vt:lpstr>Gill Sans</vt:lpstr>
      <vt:lpstr>맑은 고딕</vt:lpstr>
      <vt:lpstr>나눔고딕</vt:lpstr>
      <vt:lpstr>Calibri Light</vt:lpstr>
      <vt:lpstr>Wingdings</vt:lpstr>
      <vt:lpstr>돋움</vt:lpstr>
      <vt:lpstr>Arial</vt:lpstr>
      <vt:lpstr>Calibri</vt:lpstr>
      <vt:lpstr>Office 테마</vt:lpstr>
      <vt:lpstr>디자인 사용자 지정</vt:lpstr>
      <vt:lpstr>1_디자인 사용자 지정</vt:lpstr>
      <vt:lpstr>플레이 목표를 편리하게 확인 하는 UI 닥.돌 용사 UI 기획서</vt:lpstr>
      <vt:lpstr>목차</vt:lpstr>
      <vt:lpstr>게임 소개 및 작성 의도</vt:lpstr>
      <vt:lpstr>분석 게임 쿠키 런: 오븐 브레이크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윤상기</dc:creator>
  <cp:lastModifiedBy> </cp:lastModifiedBy>
  <cp:revision>172</cp:revision>
  <dcterms:created xsi:type="dcterms:W3CDTF">2015-10-23T06:12:46Z</dcterms:created>
  <dcterms:modified xsi:type="dcterms:W3CDTF">2019-12-03T06:09:39Z</dcterms:modified>
</cp:coreProperties>
</file>